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1" r:id="rId2"/>
    <p:sldMasterId id="2147483667" r:id="rId3"/>
  </p:sldMasterIdLst>
  <p:notesMasterIdLst>
    <p:notesMasterId r:id="rId63"/>
  </p:notesMasterIdLst>
  <p:sldIdLst>
    <p:sldId id="256" r:id="rId4"/>
    <p:sldId id="290" r:id="rId5"/>
    <p:sldId id="404" r:id="rId6"/>
    <p:sldId id="364" r:id="rId7"/>
    <p:sldId id="406" r:id="rId8"/>
    <p:sldId id="423" r:id="rId9"/>
    <p:sldId id="398" r:id="rId10"/>
    <p:sldId id="412" r:id="rId11"/>
    <p:sldId id="413" r:id="rId12"/>
    <p:sldId id="414" r:id="rId13"/>
    <p:sldId id="439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62" r:id="rId43"/>
    <p:sldId id="360" r:id="rId44"/>
    <p:sldId id="375" r:id="rId45"/>
    <p:sldId id="433" r:id="rId46"/>
    <p:sldId id="434" r:id="rId47"/>
    <p:sldId id="435" r:id="rId48"/>
    <p:sldId id="436" r:id="rId49"/>
    <p:sldId id="437" r:id="rId50"/>
    <p:sldId id="438" r:id="rId51"/>
    <p:sldId id="424" r:id="rId52"/>
    <p:sldId id="425" r:id="rId53"/>
    <p:sldId id="426" r:id="rId54"/>
    <p:sldId id="442" r:id="rId55"/>
    <p:sldId id="432" r:id="rId56"/>
    <p:sldId id="596" r:id="rId57"/>
    <p:sldId id="597" r:id="rId58"/>
    <p:sldId id="440" r:id="rId59"/>
    <p:sldId id="441" r:id="rId60"/>
    <p:sldId id="431" r:id="rId61"/>
    <p:sldId id="429" r:id="rId62"/>
  </p:sldIdLst>
  <p:sldSz cx="9144000" cy="6858000" type="screen4x3"/>
  <p:notesSz cx="6797675" cy="9926638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libri Light" panose="020F0302020204030204" pitchFamily="34" charset="0"/>
      <p:regular r:id="rId68"/>
      <p:italic r:id="rId69"/>
    </p:embeddedFont>
    <p:embeddedFont>
      <p:font typeface="cmsy10" panose="020B0600000101010101"/>
      <p:regular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HY헤드라인M" panose="02030600000101010101" pitchFamily="18" charset="-127"/>
      <p:regular r:id="rId75"/>
    </p:embeddedFont>
    <p:embeddedFont>
      <p:font typeface="Microsoft Sans Serif" panose="020B0604020202020204" pitchFamily="34" charset="0"/>
      <p:regular r:id="rId76"/>
    </p:embeddedFont>
    <p:embeddedFont>
      <p:font typeface="나눔바른고딕" panose="020B0603020101020101" pitchFamily="50" charset="-127"/>
      <p:regular r:id="rId77"/>
      <p:bold r:id="rId78"/>
    </p:embeddedFont>
    <p:embeddedFont>
      <p:font typeface="나눔스퀘어" panose="020B0600000101010101" pitchFamily="50" charset="-127"/>
      <p:regular r:id="rId79"/>
    </p:embeddedFont>
    <p:embeddedFont>
      <p:font typeface="나눔스퀘어 Bold" panose="020B0600000101010101" pitchFamily="50" charset="-127"/>
      <p:bold r:id="rId80"/>
    </p:embeddedFont>
    <p:embeddedFont>
      <p:font typeface="맑은 고딕" panose="020B0503020000020004" pitchFamily="50" charset="-127"/>
      <p:regular r:id="rId81"/>
      <p:bold r:id="rId82"/>
    </p:embeddedFont>
  </p:embeddedFontLst>
  <p:custDataLst>
    <p:tags r:id="rId83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628" autoAdjust="0"/>
    <p:restoredTop sz="79265" autoAdjust="0"/>
  </p:normalViewPr>
  <p:slideViewPr>
    <p:cSldViewPr>
      <p:cViewPr varScale="1">
        <p:scale>
          <a:sx n="78" d="100"/>
          <a:sy n="78" d="100"/>
        </p:scale>
        <p:origin x="102" y="29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presProps" Target="pres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3.fntdata"/><Relationship Id="rId7" Type="http://schemas.openxmlformats.org/officeDocument/2006/relationships/slide" Target="slides/slide4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3.fntdata"/><Relationship Id="rId87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4"/>
            <a:ext cx="2945659" cy="496332"/>
          </a:xfrm>
          <a:prstGeom prst="rect">
            <a:avLst/>
          </a:prstGeom>
        </p:spPr>
        <p:txBody>
          <a:bodyPr vert="horz" lIns="92399" tIns="46198" rIns="92399" bIns="4619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4"/>
            <a:ext cx="2945659" cy="496332"/>
          </a:xfrm>
          <a:prstGeom prst="rect">
            <a:avLst/>
          </a:prstGeom>
        </p:spPr>
        <p:txBody>
          <a:bodyPr vert="horz" lIns="92399" tIns="46198" rIns="92399" bIns="46198" rtlCol="0"/>
          <a:lstStyle>
            <a:lvl1pPr algn="r">
              <a:defRPr sz="1300"/>
            </a:lvl1pPr>
          </a:lstStyle>
          <a:p>
            <a:fld id="{117CEAFE-D269-4953-999B-7CBC85D871CD}" type="datetimeFigureOut">
              <a:rPr lang="ko-KR" altLang="en-US" smtClean="0"/>
              <a:pPr/>
              <a:t>2023-05-23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99" tIns="46198" rIns="92399" bIns="4619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92399" tIns="46198" rIns="92399" bIns="4619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6"/>
            <a:ext cx="2945659" cy="496332"/>
          </a:xfrm>
          <a:prstGeom prst="rect">
            <a:avLst/>
          </a:prstGeom>
        </p:spPr>
        <p:txBody>
          <a:bodyPr vert="horz" lIns="92399" tIns="46198" rIns="92399" bIns="4619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6"/>
            <a:ext cx="2945659" cy="496332"/>
          </a:xfrm>
          <a:prstGeom prst="rect">
            <a:avLst/>
          </a:prstGeom>
        </p:spPr>
        <p:txBody>
          <a:bodyPr vert="horz" lIns="92399" tIns="46198" rIns="92399" bIns="46198" rtlCol="0" anchor="b"/>
          <a:lstStyle>
            <a:lvl1pPr algn="r">
              <a:defRPr sz="1300"/>
            </a:lvl1pPr>
          </a:lstStyle>
          <a:p>
            <a:fld id="{C1EC2DCC-8750-4A47-8AEC-5DB665F4C30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710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eaLnBrk="1" hangingPunct="1"/>
            <a:r>
              <a:rPr lang="en-US" altLang="ko-KR" sz="2200" dirty="0">
                <a:ea typeface="굴림" pitchFamily="50" charset="-127"/>
              </a:rPr>
              <a:t>Concrete execution helps Symbolic execution to simplify complex and unmanageable symbolic expressions</a:t>
            </a:r>
          </a:p>
          <a:p>
            <a:pPr lvl="2" eaLnBrk="1" hangingPunct="1"/>
            <a:r>
              <a:rPr lang="en-US" altLang="ko-KR" sz="2000" dirty="0">
                <a:ea typeface="굴림" pitchFamily="50" charset="-127"/>
              </a:rPr>
              <a:t>by replacing symbolic values by concrete values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695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103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77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832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Scalable Automated Guided Execution.</a:t>
            </a:r>
          </a:p>
          <a:p>
            <a:r>
              <a:rPr lang="en-US" altLang="ko-K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35BA9-F099-4ABF-B2CE-5A222ACE9C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13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Sendmail</a:t>
            </a:r>
            <a:r>
              <a:rPr lang="en-US" altLang="ko-KR" dirty="0"/>
              <a:t> </a:t>
            </a:r>
            <a:r>
              <a:rPr lang="en-US" altLang="ko-KR" dirty="0" err="1"/>
              <a:t>crackaddr</a:t>
            </a:r>
            <a:r>
              <a:rPr lang="en-US" altLang="ko-KR" dirty="0"/>
              <a:t> bug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935BA9-F099-4ABF-B2CE-5A222ACE9C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2216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721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have demonstrated that our new technique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could  effectively detect 24 crash bugs. Now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 is successfully adopted by the original development team. I personally believe that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is mature enough to be adopted by industry, not only academy. Traditionally, testing focuses on manual TC generation testing main scenarios, ~~. But I believe that our testing paradigm is changing to new testing new paradigm based on </a:t>
            </a:r>
            <a:r>
              <a:rPr lang="en-US" altLang="ko-KR" baseline="0" dirty="0" err="1"/>
              <a:t>concolic</a:t>
            </a:r>
            <a:r>
              <a:rPr lang="en-US" altLang="ko-KR" baseline="0" dirty="0"/>
              <a:t> testing like </a:t>
            </a:r>
            <a:r>
              <a:rPr lang="en-US" altLang="ko-KR" baseline="0" dirty="0" err="1"/>
              <a:t>conbol</a:t>
            </a:r>
            <a:r>
              <a:rPr lang="en-US" altLang="ko-KR" baseline="0" dirty="0"/>
              <a:t>. Now we generate millions of test cases automatically, and targeting exceptional scenarios as we detected 24 hidden bugs with unit-level testing and large # of TCs. So overall I believe automated testing has a lower V7V cost than manual testing for higher reliability. And our group and </a:t>
            </a:r>
            <a:r>
              <a:rPr lang="en-US" altLang="ko-KR" baseline="0" dirty="0" err="1"/>
              <a:t>samsung</a:t>
            </a:r>
            <a:r>
              <a:rPr lang="en-US" altLang="ko-KR" baseline="0" dirty="0"/>
              <a:t> electronics try hard to apply such automated technique to more larger product.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EC2DCC-8750-4A47-8AEC-5DB665F4C303}" type="slidenum">
              <a:rPr lang="ko-KR" altLang="en-US" smtClean="0">
                <a:solidFill>
                  <a:prstClr val="black"/>
                </a:solidFill>
                <a:latin typeface="맑은 고딕"/>
              </a:rPr>
              <a:pPr/>
              <a:t>59</a:t>
            </a:fld>
            <a:endParaRPr lang="ko-KR" altLang="en-US">
              <a:solidFill>
                <a:prstClr val="black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534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Microsoft Sans Serif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858016" y="6492899"/>
            <a:ext cx="1357322" cy="365125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en-US" altLang="ko-KR" dirty="0"/>
              <a:t>Moonzoo Kim Provable SW Lab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57488" y="6491291"/>
            <a:ext cx="321471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EFB0D160-5955-ADB1-832E-6EAB0FF4B8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0769F-C01C-1FA0-506B-28D901908E1B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95042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82DF07F6-378E-771A-1BAE-6F472476BA3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FC1B98-24CC-BB0B-F598-4700B3FD34C9}"/>
              </a:ext>
            </a:extLst>
          </p:cNvPr>
          <p:cNvSpPr txBox="1"/>
          <p:nvPr userDrawn="1"/>
        </p:nvSpPr>
        <p:spPr>
          <a:xfrm>
            <a:off x="8853191" y="6542967"/>
            <a:ext cx="339837" cy="173124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125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A0B261-FAED-380D-B02C-A36335D3E084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3409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64849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11765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634729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53194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558192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467612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565652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311321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72462" y="6522464"/>
            <a:ext cx="1017182" cy="31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858016" y="6492899"/>
            <a:ext cx="1357322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/>
              <a:t>Moonzoo Kim Provable SW Lab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857488" y="6491291"/>
            <a:ext cx="321471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359141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1013833"/>
            <a:ext cx="30687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2245700"/>
            <a:ext cx="33054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05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85543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3B0FB928-E31E-4EF9-AB54-15CC486A18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657408-645C-41CF-B499-B3CDF1F1151D}"/>
              </a:ext>
            </a:extLst>
          </p:cNvPr>
          <p:cNvSpPr txBox="1"/>
          <p:nvPr userDrawn="1"/>
        </p:nvSpPr>
        <p:spPr>
          <a:xfrm>
            <a:off x="8853191" y="6542967"/>
            <a:ext cx="339837" cy="173124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125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521793-D18A-4967-8D8D-ADE135A2374F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7743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제목 1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5305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download.hipwallpaper.com/desktop/1920/1080/74/27/GO5V1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8160" y="953755"/>
            <a:ext cx="8725343" cy="524502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853191" y="6542967"/>
            <a:ext cx="339837" cy="173124"/>
          </a:xfrm>
          <a:prstGeom prst="rect">
            <a:avLst/>
          </a:prstGeom>
          <a:noFill/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fld id="{1E8EF55A-D651-4309-8E22-CE3674AD0D62}" type="slidenum">
              <a:rPr lang="ko-KR" altLang="en-US" sz="1125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pPr algn="ctr"/>
              <a:t>‹#›</a:t>
            </a:fld>
            <a:endParaRPr lang="ko-KR" altLang="en-US" sz="13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138210" y="157675"/>
            <a:ext cx="8229600" cy="586604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68255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6858016" y="6492901"/>
            <a:ext cx="1357322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/>
              <a:t>Moonzoo Kim Provable SW Lab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857488" y="6491293"/>
            <a:ext cx="321471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1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051175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7010416" y="6492899"/>
            <a:ext cx="1357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/>
              <a:t>Moonzoo Kim Provable SW Lab</a:t>
            </a: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09888" y="6491291"/>
            <a:ext cx="321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609600" y="6492899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/42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56038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038600" cy="5334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334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1"/>
          </p:nvPr>
        </p:nvSpPr>
        <p:spPr>
          <a:xfrm>
            <a:off x="7010416" y="6502442"/>
            <a:ext cx="1357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/>
              <a:t>Moonzoo Kim Provable SW Lab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09888" y="6500834"/>
            <a:ext cx="321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</a:t>
            </a:r>
            <a:endParaRPr lang="ko-KR" altLang="en-US" dirty="0"/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609600" y="6502442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/42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libri" pitchFamily="34" charset="0"/>
                <a:cs typeface="Microsoft Sans Serif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  <a:cs typeface="Microsoft Sans Serif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224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072462" y="6522464"/>
            <a:ext cx="1017182" cy="31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9144000" cy="857256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429655" cy="5214974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  <a:lvl2pPr>
              <a:defRPr>
                <a:latin typeface="Calibri" pitchFamily="34" charset="0"/>
              </a:defRPr>
            </a:lvl2pPr>
            <a:lvl3pPr>
              <a:defRPr>
                <a:latin typeface="Calibri" pitchFamily="34" charset="0"/>
              </a:defRPr>
            </a:lvl3pPr>
            <a:lvl4pPr>
              <a:defRPr>
                <a:latin typeface="Calibri" pitchFamily="34" charset="0"/>
              </a:defRPr>
            </a:lvl4pPr>
            <a:lvl5pPr>
              <a:defRPr>
                <a:latin typeface="Calibri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09492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</a:t>
            </a:r>
          </a:p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996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2"/>
          </p:nvPr>
        </p:nvSpPr>
        <p:spPr>
          <a:xfrm>
            <a:off x="7010416" y="6492899"/>
            <a:ext cx="1357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09888" y="6491291"/>
            <a:ext cx="321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609600" y="6492899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latinLnBrk="1">
              <a:defRPr/>
            </a:pPr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1">
                <a:defRPr/>
              </a:pPr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24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56038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038600" cy="5334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3340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1"/>
          </p:nvPr>
        </p:nvSpPr>
        <p:spPr>
          <a:xfrm>
            <a:off x="7010416" y="6502442"/>
            <a:ext cx="1357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09888" y="6500834"/>
            <a:ext cx="321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609600" y="6502442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latinLnBrk="1">
              <a:defRPr/>
            </a:pPr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1">
                <a:defRPr/>
              </a:pPr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508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28736"/>
            <a:ext cx="8229600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7200" y="6492899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fld id="{653EB63F-210B-426B-8655-095B3862437C}" type="slidenum">
              <a:rPr lang="ko-KR" altLang="en-US" smtClean="0"/>
              <a:pPr/>
              <a:t>‹#›</a:t>
            </a:fld>
            <a:r>
              <a:rPr lang="en-US" altLang="ko-KR" dirty="0"/>
              <a:t>/42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60" r:id="rId4"/>
  </p:sldLayoutIdLst>
  <p:hf hd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428736"/>
            <a:ext cx="8229600" cy="5000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58016" y="6492899"/>
            <a:ext cx="13573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latinLnBrk="1"/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Moonzoo Kim 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57488" y="6491291"/>
            <a:ext cx="321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latinLnBrk="1"/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57200" y="6492899"/>
            <a:ext cx="9000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itchFamily="34" charset="0"/>
              </a:defRPr>
            </a:lvl1pPr>
          </a:lstStyle>
          <a:p>
            <a:pPr latinLnBrk="1"/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 latinLnBrk="1"/>
              <a:t>‹#›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54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F9E0C-DB97-4F1D-83F5-9E57D5CEC7C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Picture 2" descr="https://download.hipwallpaper.com/desktop/1920/1080/74/27/GO5V1i.png">
            <a:extLst>
              <a:ext uri="{FF2B5EF4-FFF2-40B4-BE49-F238E27FC236}">
                <a16:creationId xmlns:a16="http://schemas.microsoft.com/office/drawing/2014/main" id="{2885BD5B-E0C9-589F-AC7B-E19BD8FDDFD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50000"/>
                    </a14:imgEffect>
                    <a14:imgEffect>
                      <a14:saturation sat="4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2" y="802028"/>
            <a:ext cx="9143999" cy="605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9AFEF9-B32F-9829-3286-58FB2A6CBF85}"/>
              </a:ext>
            </a:extLst>
          </p:cNvPr>
          <p:cNvSpPr txBox="1"/>
          <p:nvPr userDrawn="1"/>
        </p:nvSpPr>
        <p:spPr>
          <a:xfrm>
            <a:off x="216193" y="113944"/>
            <a:ext cx="7589702" cy="369332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A1B91FA0-CB03-7612-8730-554C9E51E74B}"/>
              </a:ext>
            </a:extLst>
          </p:cNvPr>
          <p:cNvSpPr/>
          <p:nvPr userDrawn="1"/>
        </p:nvSpPr>
        <p:spPr>
          <a:xfrm>
            <a:off x="0" y="-2"/>
            <a:ext cx="9144000" cy="802028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69000">
                <a:schemeClr val="accent1">
                  <a:lumMod val="75000"/>
                </a:schemeClr>
              </a:gs>
              <a:gs pos="39000">
                <a:schemeClr val="tx2">
                  <a:lumMod val="7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 dirty="0">
              <a:solidFill>
                <a:prstClr val="white"/>
              </a:solidFill>
              <a:latin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45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tv-kaist/CROWN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://research.microsoft.com/en-us/projects/pex/" TargetMode="External"/><Relationship Id="rId4" Type="http://schemas.openxmlformats.org/officeDocument/2006/relationships/hyperlink" Target="http://ccadar.github.io/klee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legitbs.net/2016/05/what-is-decre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hyperlink" Target="https://bit.ly/3NS6RrQ" TargetMode="External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m.yna.co.kr/kr/contents/?cid=AKR20180720158800003&amp;mobile" TargetMode="Externa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14314" y="1412776"/>
            <a:ext cx="8786842" cy="1470025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Automated Software Analysis Techniques</a:t>
            </a:r>
            <a:br>
              <a:rPr lang="en-US" altLang="ko-KR" dirty="0"/>
            </a:br>
            <a:r>
              <a:rPr lang="en-US" altLang="ko-KR" dirty="0"/>
              <a:t>For High Reliability: </a:t>
            </a:r>
            <a:br>
              <a:rPr lang="en-US" altLang="ko-KR" dirty="0"/>
            </a:br>
            <a:r>
              <a:rPr lang="en-US" altLang="ko-KR" dirty="0"/>
              <a:t>A Concolic Testing Approach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-214346" y="3789040"/>
            <a:ext cx="6400800" cy="1752600"/>
          </a:xfrm>
        </p:spPr>
        <p:txBody>
          <a:bodyPr>
            <a:normAutofit/>
          </a:bodyPr>
          <a:lstStyle/>
          <a:p>
            <a:r>
              <a:rPr lang="en-US" altLang="ko-KR" dirty="0"/>
              <a:t>Moonzoo Kim  </a:t>
            </a:r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00236" y="4500788"/>
            <a:ext cx="1763555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540131"/>
            <a:ext cx="3995936" cy="3317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6225"/>
            <a:ext cx="9144000" cy="646986"/>
          </a:xfrm>
        </p:spPr>
        <p:txBody>
          <a:bodyPr>
            <a:noAutofit/>
          </a:bodyPr>
          <a:lstStyle/>
          <a:p>
            <a:r>
              <a:rPr lang="en-US" altLang="ko-KR" sz="4000" dirty="0" err="1"/>
              <a:t>Concolic</a:t>
            </a:r>
            <a:r>
              <a:rPr lang="en-US" altLang="ko-KR" sz="4000" dirty="0"/>
              <a:t> Testing Example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77231" y="1071546"/>
            <a:ext cx="5666769" cy="5000660"/>
          </a:xfrm>
        </p:spPr>
        <p:txBody>
          <a:bodyPr>
            <a:noAutofit/>
          </a:bodyPr>
          <a:lstStyle/>
          <a:p>
            <a:r>
              <a:rPr lang="en-US" altLang="ko-KR" sz="2400" dirty="0">
                <a:ea typeface="굴림" pitchFamily="50" charset="-127"/>
              </a:rPr>
              <a:t>Random testing</a:t>
            </a:r>
          </a:p>
          <a:p>
            <a:pPr lvl="1"/>
            <a:r>
              <a:rPr lang="en-US" altLang="ko-KR" sz="1800" dirty="0">
                <a:ea typeface="굴림" charset="-127"/>
              </a:rPr>
              <a:t>Probability of reaching </a:t>
            </a:r>
            <a:r>
              <a:rPr lang="en-US" altLang="ko-KR" sz="1800" dirty="0">
                <a:solidFill>
                  <a:srgbClr val="FF3300"/>
                </a:solidFill>
                <a:ea typeface="굴림" charset="-127"/>
              </a:rPr>
              <a:t>Error( )</a:t>
            </a:r>
            <a:r>
              <a:rPr lang="en-US" altLang="ko-KR" sz="1800" dirty="0">
                <a:ea typeface="굴림" charset="-127"/>
              </a:rPr>
              <a:t> is extremely low</a:t>
            </a:r>
            <a:endParaRPr lang="en-US" altLang="ko-KR" sz="1800" dirty="0">
              <a:ea typeface="굴림" pitchFamily="50" charset="-127"/>
            </a:endParaRPr>
          </a:p>
          <a:p>
            <a:pPr eaLnBrk="1" hangingPunct="1"/>
            <a:r>
              <a:rPr lang="en-US" altLang="ko-KR" sz="2400" dirty="0">
                <a:ea typeface="굴림" pitchFamily="50" charset="-127"/>
              </a:rPr>
              <a:t>Concolic testing generates the following 4 </a:t>
            </a:r>
            <a:r>
              <a:rPr lang="en-US" altLang="ko-KR" sz="2400">
                <a:ea typeface="굴림" pitchFamily="50" charset="-127"/>
              </a:rPr>
              <a:t>test inputs</a:t>
            </a:r>
            <a:endParaRPr lang="en-US" altLang="ko-KR" sz="2400" dirty="0">
              <a:ea typeface="굴림" pitchFamily="50" charset="-127"/>
            </a:endParaRPr>
          </a:p>
          <a:p>
            <a:pPr lvl="1"/>
            <a:r>
              <a:rPr lang="en-US" altLang="ko-KR" sz="1800" dirty="0">
                <a:ea typeface="굴림" pitchFamily="50" charset="-127"/>
              </a:rPr>
              <a:t>(0,0,0): </a:t>
            </a:r>
            <a:r>
              <a:rPr lang="en-US" altLang="ko-KR" sz="1600" dirty="0">
                <a:ea typeface="굴림" pitchFamily="50" charset="-127"/>
              </a:rPr>
              <a:t>initial random input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Obtained symbolic path formula (SPF</a:t>
            </a:r>
            <a:r>
              <a:rPr lang="en-US" altLang="ko-KR" sz="1600">
                <a:ea typeface="굴림" pitchFamily="50" charset="-127"/>
              </a:rPr>
              <a:t>) </a:t>
            </a:r>
            <a:r>
              <a:rPr lang="el-GR" altLang="ko-KR" sz="1600" i="1">
                <a:ea typeface="굴림" pitchFamily="50" charset="-127"/>
              </a:rPr>
              <a:t>φ</a:t>
            </a:r>
            <a:r>
              <a:rPr lang="en-US" altLang="ko-KR" sz="1600">
                <a:ea typeface="굴림" pitchFamily="50" charset="-127"/>
              </a:rPr>
              <a:t>: </a:t>
            </a:r>
            <a:r>
              <a:rPr lang="en-US" altLang="ko-KR" sz="1600" dirty="0">
                <a:ea typeface="굴림" pitchFamily="50" charset="-127"/>
              </a:rPr>
              <a:t>a!=1</a:t>
            </a:r>
          </a:p>
          <a:p>
            <a:pPr lvl="2"/>
            <a:r>
              <a:rPr lang="en-US" altLang="ko-KR" sz="1600">
                <a:ea typeface="굴림" pitchFamily="50" charset="-127"/>
              </a:rPr>
              <a:t>A modified SPF </a:t>
            </a:r>
            <a:r>
              <a:rPr lang="el-GR" altLang="ko-KR" sz="1600" i="1">
                <a:ea typeface="굴림" pitchFamily="50" charset="-127"/>
              </a:rPr>
              <a:t>φ</a:t>
            </a:r>
            <a:r>
              <a:rPr lang="en-US" altLang="ko-KR" sz="1600" i="1">
                <a:ea typeface="굴림" pitchFamily="50" charset="-127"/>
              </a:rPr>
              <a:t>'</a:t>
            </a:r>
            <a:r>
              <a:rPr lang="el-GR" altLang="ko-KR" sz="1600"/>
              <a:t> </a:t>
            </a:r>
            <a:r>
              <a:rPr lang="en-US" altLang="ko-KR" sz="1600" dirty="0"/>
              <a:t>generated </a:t>
            </a:r>
            <a:r>
              <a:rPr lang="en-US" altLang="ko-KR" sz="1600">
                <a:ea typeface="굴림" pitchFamily="50" charset="-127"/>
              </a:rPr>
              <a:t>from </a:t>
            </a:r>
            <a:r>
              <a:rPr lang="el-GR" altLang="ko-KR" sz="1600" i="1">
                <a:ea typeface="굴림" pitchFamily="50" charset="-127"/>
              </a:rPr>
              <a:t>φ </a:t>
            </a:r>
            <a:r>
              <a:rPr lang="en-US" altLang="ko-KR" sz="1600"/>
              <a:t>:</a:t>
            </a:r>
            <a:r>
              <a:rPr lang="en-US" altLang="ko-KR" sz="1600">
                <a:ea typeface="굴림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(a!=1)  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(1,0,0): a solution </a:t>
            </a:r>
            <a:r>
              <a:rPr lang="en-US" altLang="ko-KR" sz="1800">
                <a:ea typeface="굴림" pitchFamily="50" charset="-127"/>
              </a:rPr>
              <a:t>of </a:t>
            </a:r>
            <a:r>
              <a:rPr lang="el-GR" altLang="ko-KR" sz="1800" i="1">
                <a:ea typeface="굴림" pitchFamily="50" charset="-127"/>
              </a:rPr>
              <a:t>φ</a:t>
            </a:r>
            <a:r>
              <a:rPr lang="en-US" altLang="ko-KR" sz="1800" i="1">
                <a:ea typeface="굴림" pitchFamily="50" charset="-127"/>
              </a:rPr>
              <a:t>'</a:t>
            </a:r>
            <a:r>
              <a:rPr lang="en-US" altLang="ko-KR" sz="1800">
                <a:latin typeface="Calibri"/>
              </a:rPr>
              <a:t> </a:t>
            </a:r>
            <a:r>
              <a:rPr lang="en-US" altLang="ko-KR" sz="1800" dirty="0">
                <a:latin typeface="Calibri"/>
              </a:rPr>
              <a:t>(i.e. </a:t>
            </a:r>
            <a:r>
              <a:rPr lang="en-US" altLang="ko-KR" sz="18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800" dirty="0">
                <a:ea typeface="굴림" pitchFamily="50" charset="-127"/>
              </a:rPr>
              <a:t>(a!=1))</a:t>
            </a:r>
          </a:p>
          <a:p>
            <a:pPr lvl="2"/>
            <a:r>
              <a:rPr lang="en-US" altLang="ko-KR" sz="1600">
                <a:ea typeface="굴림" pitchFamily="50" charset="-127"/>
              </a:rPr>
              <a:t>SPF </a:t>
            </a:r>
            <a:r>
              <a:rPr lang="el-GR" altLang="ko-KR" sz="1600" i="1">
                <a:ea typeface="굴림" pitchFamily="50" charset="-127"/>
              </a:rPr>
              <a:t>φ </a:t>
            </a:r>
            <a:r>
              <a:rPr lang="en-US" altLang="ko-KR" sz="1600">
                <a:ea typeface="굴림" pitchFamily="50" charset="-127"/>
              </a:rPr>
              <a:t>: </a:t>
            </a:r>
            <a:r>
              <a:rPr lang="en-US" altLang="ko-KR" sz="1600" dirty="0">
                <a:ea typeface="굴림" pitchFamily="50" charset="-127"/>
              </a:rPr>
              <a:t>a==1 &amp;&amp; b!=2</a:t>
            </a:r>
          </a:p>
          <a:p>
            <a:pPr lvl="2"/>
            <a:r>
              <a:rPr lang="en-US" altLang="ko-KR" sz="1600">
                <a:ea typeface="굴림" pitchFamily="50" charset="-127"/>
              </a:rPr>
              <a:t>A modified SPF </a:t>
            </a:r>
            <a:r>
              <a:rPr lang="el-GR" altLang="ko-KR" sz="1600" i="1">
                <a:ea typeface="굴림" pitchFamily="50" charset="-127"/>
              </a:rPr>
              <a:t>φ</a:t>
            </a:r>
            <a:r>
              <a:rPr lang="en-US" altLang="ko-KR" sz="1600" i="1">
                <a:ea typeface="굴림" pitchFamily="50" charset="-127"/>
              </a:rPr>
              <a:t>' </a:t>
            </a:r>
            <a:r>
              <a:rPr lang="en-US" altLang="ko-KR" sz="1600">
                <a:ea typeface="굴림" pitchFamily="50" charset="-127"/>
              </a:rPr>
              <a:t>: </a:t>
            </a:r>
            <a:r>
              <a:rPr lang="en-US" altLang="ko-KR" sz="1600" dirty="0">
                <a:ea typeface="굴림" pitchFamily="50" charset="-127"/>
              </a:rPr>
              <a:t>a==1 &amp;&amp;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(b!=2)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(1,2,0)</a:t>
            </a:r>
          </a:p>
          <a:p>
            <a:pPr lvl="2"/>
            <a:r>
              <a:rPr lang="en-US" altLang="ko-KR" sz="1600">
                <a:ea typeface="굴림" pitchFamily="50" charset="-127"/>
              </a:rPr>
              <a:t>SPF </a:t>
            </a:r>
            <a:r>
              <a:rPr lang="el-GR" altLang="ko-KR" sz="1600" i="1">
                <a:ea typeface="굴림" pitchFamily="50" charset="-127"/>
              </a:rPr>
              <a:t>φ </a:t>
            </a:r>
            <a:r>
              <a:rPr lang="en-US" altLang="ko-KR" sz="1600">
                <a:ea typeface="굴림" pitchFamily="50" charset="-127"/>
              </a:rPr>
              <a:t>: </a:t>
            </a:r>
            <a:r>
              <a:rPr lang="en-US" altLang="ko-KR" sz="1600" dirty="0">
                <a:ea typeface="굴림" pitchFamily="50" charset="-127"/>
              </a:rPr>
              <a:t>a==1 &amp;&amp; (b==2) &amp;&amp; (c!=3*a +b)</a:t>
            </a:r>
          </a:p>
          <a:p>
            <a:pPr lvl="2"/>
            <a:r>
              <a:rPr lang="en-US" altLang="ko-KR" sz="1600">
                <a:ea typeface="굴림" pitchFamily="50" charset="-127"/>
              </a:rPr>
              <a:t>A modified SPF </a:t>
            </a:r>
            <a:r>
              <a:rPr lang="el-GR" altLang="ko-KR" sz="1600" i="1">
                <a:ea typeface="굴림" pitchFamily="50" charset="-127"/>
              </a:rPr>
              <a:t>φ</a:t>
            </a:r>
            <a:r>
              <a:rPr lang="en-US" altLang="ko-KR" sz="1600" i="1">
                <a:ea typeface="굴림" pitchFamily="50" charset="-127"/>
              </a:rPr>
              <a:t>' </a:t>
            </a:r>
            <a:r>
              <a:rPr lang="en-US" altLang="ko-KR" sz="1600">
                <a:ea typeface="굴림" pitchFamily="50" charset="-127"/>
              </a:rPr>
              <a:t>: </a:t>
            </a:r>
            <a:r>
              <a:rPr lang="en-US" altLang="ko-KR" sz="1600" dirty="0">
                <a:ea typeface="굴림" pitchFamily="50" charset="-127"/>
              </a:rPr>
              <a:t>a==1 &amp;&amp; (b==2) &amp;&amp;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(c!=3*a +b)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(1,2,5)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Covered all paths and  </a:t>
            </a:r>
            <a:endParaRPr lang="en-US" altLang="ko-KR" sz="1600" dirty="0">
              <a:solidFill>
                <a:srgbClr val="FF0000"/>
              </a:solidFill>
              <a:ea typeface="굴림" pitchFamily="50" charset="-127"/>
            </a:endParaRPr>
          </a:p>
          <a:p>
            <a:pPr eaLnBrk="1" hangingPunct="1"/>
            <a:endParaRPr lang="en-US" altLang="ko-KR" sz="2400" dirty="0">
              <a:ea typeface="굴림" pitchFamily="50" charset="-127"/>
            </a:endParaRPr>
          </a:p>
          <a:p>
            <a:pPr lvl="3" eaLnBrk="1" hangingPunct="1"/>
            <a:endParaRPr lang="en-US" altLang="ko-KR" sz="2400" b="1" dirty="0">
              <a:ea typeface="굴림" pitchFamily="50" charset="-127"/>
            </a:endParaRPr>
          </a:p>
          <a:p>
            <a:endParaRPr lang="ko-KR" altLang="en-US" sz="24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00034" y="1214422"/>
            <a:ext cx="2928958" cy="2857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// Test input a, b, c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void f(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a, 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b, 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c) { 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Calibri" pitchFamily="34" charset="0"/>
              </a:rPr>
              <a:t>  </a:t>
            </a:r>
            <a:r>
              <a:rPr lang="en-US" altLang="ko-KR" sz="2000" dirty="0">
                <a:latin typeface="Calibri" pitchFamily="34" charset="0"/>
              </a:rPr>
              <a:t>  if (a == 1)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    	if (b == 2)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          if (c == 3*a + b)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</a:rPr>
              <a:t>              Error();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}  }  } }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69369" y="4357694"/>
            <a:ext cx="3464265" cy="2143140"/>
            <a:chOff x="469369" y="4357694"/>
            <a:chExt cx="3464265" cy="2143140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804997" y="442913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16200000" flipH="1">
              <a:off x="1376501" y="442913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805129" y="4500570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a==1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9369" y="450057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a!=1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rot="5400000">
              <a:off x="1406984" y="514351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 flipH="1">
              <a:off x="1978488" y="514351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305195" y="5214950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b==2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521495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b!=2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rot="5400000">
              <a:off x="1978488" y="585789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rot="16200000" flipH="1">
              <a:off x="2549992" y="585789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074103" y="5783065"/>
              <a:ext cx="8595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c==</a:t>
              </a:r>
            </a:p>
            <a:p>
              <a:r>
                <a:rPr lang="en-US" altLang="ko-KR" b="1" dirty="0">
                  <a:solidFill>
                    <a:schemeClr val="accent1"/>
                  </a:solidFill>
                </a:rPr>
                <a:t>3*</a:t>
              </a:r>
              <a:r>
                <a:rPr lang="en-US" altLang="ko-KR" b="1" dirty="0" err="1">
                  <a:solidFill>
                    <a:schemeClr val="accent1"/>
                  </a:solidFill>
                </a:rPr>
                <a:t>a+b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3625" y="5929330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c!=3*</a:t>
              </a:r>
              <a:r>
                <a:rPr lang="en-US" altLang="ko-KR" b="1" dirty="0" err="1">
                  <a:solidFill>
                    <a:schemeClr val="accent1"/>
                  </a:solidFill>
                </a:rPr>
                <a:t>a+b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28596" y="4357694"/>
            <a:ext cx="928694" cy="1000132"/>
            <a:chOff x="285720" y="4357694"/>
            <a:chExt cx="928694" cy="1000132"/>
          </a:xfrm>
        </p:grpSpPr>
        <p:cxnSp>
          <p:nvCxnSpPr>
            <p:cNvPr id="27" name="직선 연결선 26"/>
            <p:cNvCxnSpPr/>
            <p:nvPr/>
          </p:nvCxnSpPr>
          <p:spPr>
            <a:xfrm rot="5400000">
              <a:off x="607191" y="4393413"/>
              <a:ext cx="642942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85720" y="4988494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(0,0,0)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42444" y="4380705"/>
            <a:ext cx="1428760" cy="1726654"/>
            <a:chOff x="642910" y="4286256"/>
            <a:chExt cx="1428760" cy="1726654"/>
          </a:xfrm>
        </p:grpSpPr>
        <p:cxnSp>
          <p:nvCxnSpPr>
            <p:cNvPr id="31" name="직선 연결선 30"/>
            <p:cNvCxnSpPr/>
            <p:nvPr/>
          </p:nvCxnSpPr>
          <p:spPr>
            <a:xfrm rot="16200000" flipH="1">
              <a:off x="1428728" y="4357694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5400000" flipH="1" flipV="1">
              <a:off x="1406311" y="5074692"/>
              <a:ext cx="704856" cy="58102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2910" y="564357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(1,0,0)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285852" y="4357694"/>
            <a:ext cx="1428760" cy="2450557"/>
            <a:chOff x="4000496" y="3714753"/>
            <a:chExt cx="1428760" cy="2450557"/>
          </a:xfrm>
        </p:grpSpPr>
        <p:cxnSp>
          <p:nvCxnSpPr>
            <p:cNvPr id="43" name="직선 연결선 42"/>
            <p:cNvCxnSpPr/>
            <p:nvPr/>
          </p:nvCxnSpPr>
          <p:spPr>
            <a:xfrm rot="16200000" flipH="1">
              <a:off x="4786314" y="4510094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 flipH="1" flipV="1">
              <a:off x="4763897" y="5227092"/>
              <a:ext cx="704856" cy="58102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00496" y="579597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(1,2,0)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 rot="16200000" flipH="1">
              <a:off x="4201428" y="3786191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1549187" y="4205270"/>
            <a:ext cx="2308433" cy="2652730"/>
            <a:chOff x="1428728" y="4205270"/>
            <a:chExt cx="2308433" cy="2652730"/>
          </a:xfrm>
        </p:grpSpPr>
        <p:cxnSp>
          <p:nvCxnSpPr>
            <p:cNvPr id="49" name="직선 연결선 48"/>
            <p:cNvCxnSpPr/>
            <p:nvPr/>
          </p:nvCxnSpPr>
          <p:spPr>
            <a:xfrm rot="16200000" flipH="1">
              <a:off x="1209652" y="4424346"/>
              <a:ext cx="2295540" cy="185738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928926" y="648866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(1,2,5)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AutoShape 29"/>
          <p:cNvSpPr>
            <a:spLocks noChangeArrowheads="1"/>
          </p:cNvSpPr>
          <p:nvPr/>
        </p:nvSpPr>
        <p:spPr bwMode="auto">
          <a:xfrm>
            <a:off x="6660232" y="5517232"/>
            <a:ext cx="1426096" cy="919068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wrap="none" lIns="0" anchor="ctr"/>
          <a:lstStyle/>
          <a:p>
            <a:r>
              <a:rPr lang="en-US" altLang="ko-KR" sz="2400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Error() </a:t>
            </a:r>
          </a:p>
          <a:p>
            <a:r>
              <a:rPr lang="en-US" altLang="ko-KR" sz="2400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reached</a:t>
            </a:r>
          </a:p>
        </p:txBody>
      </p:sp>
    </p:spTree>
    <p:extLst>
      <p:ext uri="{BB962C8B-B14F-4D97-AF65-F5344CB8AC3E}">
        <p14:creationId xmlns:p14="http://schemas.microsoft.com/office/powerpoint/2010/main" val="429365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6225"/>
            <a:ext cx="9144000" cy="646986"/>
          </a:xfrm>
        </p:spPr>
        <p:txBody>
          <a:bodyPr>
            <a:noAutofit/>
          </a:bodyPr>
          <a:lstStyle/>
          <a:p>
            <a:r>
              <a:rPr lang="en-US" altLang="ko-KR" sz="4000" dirty="0" err="1"/>
              <a:t>Concolic</a:t>
            </a:r>
            <a:r>
              <a:rPr lang="en-US" altLang="ko-KR" sz="4000" dirty="0"/>
              <a:t> Testing Example’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38028" y="908720"/>
            <a:ext cx="5705972" cy="5000660"/>
          </a:xfrm>
        </p:spPr>
        <p:txBody>
          <a:bodyPr>
            <a:noAutofit/>
          </a:bodyPr>
          <a:lstStyle/>
          <a:p>
            <a:r>
              <a:rPr lang="en-US" altLang="ko-KR" sz="2400" dirty="0">
                <a:ea typeface="굴림" pitchFamily="50" charset="-127"/>
              </a:rPr>
              <a:t>Random testing</a:t>
            </a:r>
          </a:p>
          <a:p>
            <a:pPr lvl="1"/>
            <a:r>
              <a:rPr lang="en-US" altLang="ko-KR" sz="1800" dirty="0">
                <a:ea typeface="굴림" charset="-127"/>
              </a:rPr>
              <a:t>Probability of reaching </a:t>
            </a:r>
            <a:r>
              <a:rPr lang="en-US" altLang="ko-KR" sz="1800" dirty="0">
                <a:solidFill>
                  <a:srgbClr val="FF3300"/>
                </a:solidFill>
                <a:ea typeface="굴림" charset="-127"/>
              </a:rPr>
              <a:t>Error( )</a:t>
            </a:r>
            <a:r>
              <a:rPr lang="en-US" altLang="ko-KR" sz="1800" dirty="0">
                <a:ea typeface="굴림" charset="-127"/>
              </a:rPr>
              <a:t> is extremely low</a:t>
            </a:r>
            <a:endParaRPr lang="en-US" altLang="ko-KR" sz="1800" dirty="0">
              <a:ea typeface="굴림" pitchFamily="50" charset="-127"/>
            </a:endParaRPr>
          </a:p>
          <a:p>
            <a:pPr eaLnBrk="1" hangingPunct="1"/>
            <a:r>
              <a:rPr lang="en-US" altLang="ko-KR" sz="2400" dirty="0">
                <a:ea typeface="굴림" pitchFamily="50" charset="-127"/>
              </a:rPr>
              <a:t>Concolic testing generates the following  4 test inputs</a:t>
            </a:r>
            <a:r>
              <a:rPr lang="ko-KR" altLang="en-US" sz="2400" dirty="0">
                <a:ea typeface="굴림" pitchFamily="50" charset="-127"/>
              </a:rPr>
              <a:t> </a:t>
            </a:r>
            <a:endParaRPr lang="en-US" altLang="ko-KR" sz="2400" dirty="0">
              <a:ea typeface="굴림" pitchFamily="50" charset="-127"/>
            </a:endParaRPr>
          </a:p>
          <a:p>
            <a:pPr lvl="1"/>
            <a:r>
              <a:rPr lang="en-US" altLang="ko-KR" sz="1800" dirty="0">
                <a:ea typeface="굴림" pitchFamily="50" charset="-127"/>
              </a:rPr>
              <a:t>(0,0,0): </a:t>
            </a:r>
            <a:r>
              <a:rPr lang="en-US" altLang="ko-KR" sz="1600" dirty="0">
                <a:ea typeface="굴림" pitchFamily="50" charset="-127"/>
              </a:rPr>
              <a:t>initial random input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Obtained symbolic path formula (SPF) </a:t>
            </a:r>
            <a:r>
              <a:rPr lang="el-GR" altLang="ko-KR" sz="1600" i="1" dirty="0">
                <a:ea typeface="굴림" pitchFamily="50" charset="-127"/>
              </a:rPr>
              <a:t>φ</a:t>
            </a:r>
            <a:r>
              <a:rPr lang="en-US" altLang="ko-KR" sz="1600" dirty="0">
                <a:ea typeface="굴림" pitchFamily="50" charset="-127"/>
              </a:rPr>
              <a:t>: a!=1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A modified SPF </a:t>
            </a:r>
            <a:r>
              <a:rPr lang="el-GR" altLang="ko-KR" sz="1600" i="1" dirty="0">
                <a:ea typeface="굴림" pitchFamily="50" charset="-127"/>
              </a:rPr>
              <a:t>φ</a:t>
            </a:r>
            <a:r>
              <a:rPr lang="en-US" altLang="ko-KR" sz="1600" i="1" dirty="0">
                <a:ea typeface="굴림" pitchFamily="50" charset="-127"/>
              </a:rPr>
              <a:t>'</a:t>
            </a:r>
            <a:r>
              <a:rPr lang="el-GR" altLang="ko-KR" sz="1600" dirty="0"/>
              <a:t> </a:t>
            </a:r>
            <a:r>
              <a:rPr lang="en-US" altLang="ko-KR" sz="1600" dirty="0"/>
              <a:t>generated </a:t>
            </a:r>
            <a:r>
              <a:rPr lang="en-US" altLang="ko-KR" sz="1600" dirty="0">
                <a:ea typeface="굴림" pitchFamily="50" charset="-127"/>
              </a:rPr>
              <a:t>from </a:t>
            </a:r>
            <a:r>
              <a:rPr lang="el-GR" altLang="ko-KR" sz="1600" i="1" dirty="0">
                <a:ea typeface="굴림" pitchFamily="50" charset="-127"/>
              </a:rPr>
              <a:t>φ </a:t>
            </a:r>
            <a:r>
              <a:rPr lang="en-US" altLang="ko-KR" sz="1600" dirty="0"/>
              <a:t>:</a:t>
            </a:r>
            <a:r>
              <a:rPr lang="en-US" altLang="ko-KR" sz="1600" dirty="0">
                <a:ea typeface="굴림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(a!=1)  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(1,0,0): a solution of </a:t>
            </a:r>
            <a:r>
              <a:rPr lang="el-GR" altLang="ko-KR" sz="1800" i="1" dirty="0">
                <a:ea typeface="굴림" pitchFamily="50" charset="-127"/>
              </a:rPr>
              <a:t>φ</a:t>
            </a:r>
            <a:r>
              <a:rPr lang="en-US" altLang="ko-KR" sz="1800" i="1" dirty="0">
                <a:ea typeface="굴림" pitchFamily="50" charset="-127"/>
              </a:rPr>
              <a:t>'</a:t>
            </a:r>
            <a:r>
              <a:rPr lang="en-US" altLang="ko-KR" sz="1800" dirty="0">
                <a:latin typeface="Calibri"/>
              </a:rPr>
              <a:t> (i.e. </a:t>
            </a:r>
            <a:r>
              <a:rPr lang="en-US" altLang="ko-KR" sz="18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800" dirty="0">
                <a:ea typeface="굴림" pitchFamily="50" charset="-127"/>
              </a:rPr>
              <a:t>(a!=1))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SPF </a:t>
            </a:r>
            <a:r>
              <a:rPr lang="el-GR" altLang="ko-KR" sz="1600" i="1" dirty="0">
                <a:ea typeface="굴림" pitchFamily="50" charset="-127"/>
              </a:rPr>
              <a:t>φ </a:t>
            </a:r>
            <a:r>
              <a:rPr lang="en-US" altLang="ko-KR" sz="1600" dirty="0">
                <a:ea typeface="굴림" pitchFamily="50" charset="-127"/>
              </a:rPr>
              <a:t>: a==1 &amp;&amp; b!=2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A modified SPF </a:t>
            </a:r>
            <a:r>
              <a:rPr lang="el-GR" altLang="ko-KR" sz="1600" i="1" dirty="0">
                <a:ea typeface="굴림" pitchFamily="50" charset="-127"/>
              </a:rPr>
              <a:t>φ</a:t>
            </a:r>
            <a:r>
              <a:rPr lang="en-US" altLang="ko-KR" sz="1600" i="1" dirty="0">
                <a:ea typeface="굴림" pitchFamily="50" charset="-127"/>
              </a:rPr>
              <a:t>' </a:t>
            </a:r>
            <a:r>
              <a:rPr lang="en-US" altLang="ko-KR" sz="1600" dirty="0">
                <a:ea typeface="굴림" pitchFamily="50" charset="-127"/>
              </a:rPr>
              <a:t>: a==1 &amp;&amp;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(b!=2)</a:t>
            </a:r>
          </a:p>
          <a:p>
            <a:pPr lvl="1"/>
            <a:r>
              <a:rPr lang="en-US" altLang="ko-KR" sz="1800" dirty="0">
                <a:ea typeface="굴림" pitchFamily="50" charset="-127"/>
              </a:rPr>
              <a:t>(1,2,0)</a:t>
            </a:r>
          </a:p>
          <a:p>
            <a:pPr lvl="2"/>
            <a:r>
              <a:rPr lang="el-GR" altLang="ko-KR" sz="1600" i="1" dirty="0">
                <a:ea typeface="굴림" pitchFamily="50" charset="-127"/>
              </a:rPr>
              <a:t>φ </a:t>
            </a:r>
            <a:r>
              <a:rPr lang="en-US" altLang="ko-KR" sz="1600" dirty="0">
                <a:ea typeface="굴림" pitchFamily="50" charset="-127"/>
              </a:rPr>
              <a:t>: a==1 &amp;&amp; (b==2) &amp;&amp; </a:t>
            </a:r>
            <a:r>
              <a:rPr lang="en-US" altLang="ko-KR" sz="1600" b="1" dirty="0">
                <a:ea typeface="굴림" pitchFamily="50" charset="-127"/>
              </a:rPr>
              <a:t>b’== b +a </a:t>
            </a:r>
            <a:r>
              <a:rPr lang="en-US" altLang="ko-KR" sz="1600" dirty="0">
                <a:ea typeface="굴림" pitchFamily="50" charset="-127"/>
              </a:rPr>
              <a:t>&amp;&amp; (c!=3*a +</a:t>
            </a:r>
            <a:r>
              <a:rPr lang="en-US" altLang="ko-KR" sz="1600" b="1" dirty="0">
                <a:ea typeface="굴림" pitchFamily="50" charset="-127"/>
              </a:rPr>
              <a:t>b’</a:t>
            </a:r>
            <a:r>
              <a:rPr lang="en-US" altLang="ko-KR" sz="1600" dirty="0">
                <a:ea typeface="굴림" pitchFamily="50" charset="-127"/>
              </a:rPr>
              <a:t>)</a:t>
            </a:r>
          </a:p>
          <a:p>
            <a:pPr marL="914400" lvl="2" indent="0">
              <a:buNone/>
            </a:pPr>
            <a:r>
              <a:rPr lang="en-US" altLang="ko-KR" sz="1600" dirty="0">
                <a:ea typeface="굴림" pitchFamily="50" charset="-127"/>
              </a:rPr>
              <a:t>=&gt; </a:t>
            </a:r>
            <a:r>
              <a:rPr lang="el-GR" altLang="ko-KR" sz="1600" i="1" dirty="0">
                <a:ea typeface="굴림" pitchFamily="50" charset="-127"/>
              </a:rPr>
              <a:t>φ </a:t>
            </a:r>
            <a:r>
              <a:rPr lang="en-US" altLang="ko-KR" sz="1600" dirty="0">
                <a:ea typeface="굴림" pitchFamily="50" charset="-127"/>
              </a:rPr>
              <a:t>: a==1 &amp;&amp; (b==2) &amp;&amp; (c!=3*a +(</a:t>
            </a:r>
            <a:r>
              <a:rPr lang="en-US" altLang="ko-KR" sz="1600" dirty="0" err="1">
                <a:ea typeface="굴림" pitchFamily="50" charset="-127"/>
              </a:rPr>
              <a:t>b+a</a:t>
            </a:r>
            <a:r>
              <a:rPr lang="en-US" altLang="ko-KR" sz="1600" dirty="0">
                <a:ea typeface="굴림" pitchFamily="50" charset="-127"/>
              </a:rPr>
              <a:t>))</a:t>
            </a:r>
          </a:p>
          <a:p>
            <a:pPr lvl="2"/>
            <a:r>
              <a:rPr lang="el-GR" altLang="ko-KR" sz="1600" i="1" dirty="0">
                <a:ea typeface="굴림" pitchFamily="50" charset="-127"/>
              </a:rPr>
              <a:t>φ</a:t>
            </a:r>
            <a:r>
              <a:rPr lang="en-US" altLang="ko-KR" sz="1600" i="1" dirty="0">
                <a:ea typeface="굴림" pitchFamily="50" charset="-127"/>
              </a:rPr>
              <a:t>' </a:t>
            </a:r>
            <a:r>
              <a:rPr lang="en-US" altLang="ko-KR" sz="1600" dirty="0">
                <a:ea typeface="굴림" pitchFamily="50" charset="-127"/>
              </a:rPr>
              <a:t>: a==1 &amp;&amp; (b==2) &amp;&amp; </a:t>
            </a:r>
            <a:r>
              <a:rPr lang="en-US" altLang="ko-KR" sz="1600" dirty="0">
                <a:solidFill>
                  <a:srgbClr val="FF0000"/>
                </a:solidFill>
                <a:ea typeface="굴림" pitchFamily="50" charset="-127"/>
              </a:rPr>
              <a:t>!</a:t>
            </a:r>
            <a:r>
              <a:rPr lang="en-US" altLang="ko-KR" sz="1600" dirty="0">
                <a:ea typeface="굴림" pitchFamily="50" charset="-127"/>
              </a:rPr>
              <a:t>(c!=3*a +(</a:t>
            </a:r>
            <a:r>
              <a:rPr lang="en-US" altLang="ko-KR" sz="1600" dirty="0" err="1">
                <a:ea typeface="굴림" pitchFamily="50" charset="-127"/>
              </a:rPr>
              <a:t>b+a</a:t>
            </a:r>
            <a:r>
              <a:rPr lang="en-US" altLang="ko-KR" sz="1600">
                <a:ea typeface="굴림" pitchFamily="50" charset="-127"/>
              </a:rPr>
              <a:t>))</a:t>
            </a:r>
            <a:endParaRPr lang="en-US" altLang="ko-KR" sz="1600" dirty="0">
              <a:ea typeface="굴림" pitchFamily="50" charset="-127"/>
            </a:endParaRPr>
          </a:p>
          <a:p>
            <a:pPr lvl="1"/>
            <a:r>
              <a:rPr lang="en-US" altLang="ko-KR" sz="1800" dirty="0">
                <a:ea typeface="굴림" pitchFamily="50" charset="-127"/>
              </a:rPr>
              <a:t>(1,2,6)</a:t>
            </a:r>
          </a:p>
          <a:p>
            <a:pPr lvl="2"/>
            <a:r>
              <a:rPr lang="en-US" altLang="ko-KR" sz="1600" dirty="0">
                <a:ea typeface="굴림" pitchFamily="50" charset="-127"/>
              </a:rPr>
              <a:t>Covered all paths and  </a:t>
            </a:r>
            <a:endParaRPr lang="en-US" altLang="ko-KR" sz="1600" dirty="0">
              <a:solidFill>
                <a:srgbClr val="FF0000"/>
              </a:solidFill>
              <a:ea typeface="굴림" pitchFamily="50" charset="-127"/>
            </a:endParaRPr>
          </a:p>
          <a:p>
            <a:pPr eaLnBrk="1" hangingPunct="1"/>
            <a:endParaRPr lang="en-US" altLang="ko-KR" sz="2400" dirty="0">
              <a:ea typeface="굴림" pitchFamily="50" charset="-127"/>
            </a:endParaRPr>
          </a:p>
          <a:p>
            <a:pPr lvl="3" eaLnBrk="1" hangingPunct="1"/>
            <a:endParaRPr lang="en-US" altLang="ko-KR" sz="2400" b="1" dirty="0">
              <a:ea typeface="굴림" pitchFamily="50" charset="-127"/>
            </a:endParaRPr>
          </a:p>
          <a:p>
            <a:endParaRPr lang="ko-KR" altLang="en-US" sz="2400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00034" y="1214422"/>
            <a:ext cx="2928958" cy="285752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// Test input a, b, c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void f(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a, 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b, </a:t>
            </a:r>
            <a:r>
              <a:rPr lang="en-US" altLang="ko-KR" sz="2000" dirty="0" err="1">
                <a:latin typeface="Calibri" pitchFamily="34" charset="0"/>
              </a:rPr>
              <a:t>int</a:t>
            </a:r>
            <a:r>
              <a:rPr lang="en-US" altLang="ko-KR" sz="2000" dirty="0">
                <a:latin typeface="Calibri" pitchFamily="34" charset="0"/>
              </a:rPr>
              <a:t> c) { 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solidFill>
                  <a:srgbClr val="FF0000"/>
                </a:solidFill>
                <a:latin typeface="Calibri" pitchFamily="34" charset="0"/>
              </a:rPr>
              <a:t>  </a:t>
            </a:r>
            <a:r>
              <a:rPr lang="en-US" altLang="ko-KR" sz="2000" dirty="0">
                <a:latin typeface="Calibri" pitchFamily="34" charset="0"/>
              </a:rPr>
              <a:t>  if (a == 1)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    	if (b == 2)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          </a:t>
            </a:r>
            <a:r>
              <a:rPr lang="en-US" altLang="ko-KR" sz="2000" b="1" u="sng" dirty="0">
                <a:latin typeface="Calibri" pitchFamily="34" charset="0"/>
              </a:rPr>
              <a:t>b= </a:t>
            </a:r>
            <a:r>
              <a:rPr lang="en-US" altLang="ko-KR" sz="2000" b="1" u="sng" dirty="0" err="1">
                <a:latin typeface="Calibri" pitchFamily="34" charset="0"/>
              </a:rPr>
              <a:t>b+a</a:t>
            </a:r>
            <a:r>
              <a:rPr lang="en-US" altLang="ko-KR" sz="2000" b="1" u="sng" dirty="0">
                <a:latin typeface="Calibri" pitchFamily="34" charset="0"/>
              </a:rPr>
              <a:t>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          if (c == 3*a + b) {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b="1" dirty="0">
                <a:solidFill>
                  <a:srgbClr val="FF0000"/>
                </a:solidFill>
                <a:latin typeface="Calibri" pitchFamily="34" charset="0"/>
              </a:rPr>
              <a:t>              Error();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000" dirty="0">
                <a:latin typeface="Calibri" pitchFamily="34" charset="0"/>
              </a:rPr>
              <a:t>}  }  } }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469369" y="4357694"/>
            <a:ext cx="3529987" cy="2143140"/>
            <a:chOff x="469369" y="4357694"/>
            <a:chExt cx="3529987" cy="2143140"/>
          </a:xfrm>
        </p:grpSpPr>
        <p:cxnSp>
          <p:nvCxnSpPr>
            <p:cNvPr id="8" name="직선 연결선 7"/>
            <p:cNvCxnSpPr/>
            <p:nvPr/>
          </p:nvCxnSpPr>
          <p:spPr>
            <a:xfrm rot="5400000">
              <a:off x="804997" y="442913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 rot="16200000" flipH="1">
              <a:off x="1376501" y="442913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805129" y="4500570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a==1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69369" y="450057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a!=1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 rot="5400000">
              <a:off x="1406984" y="514351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 rot="16200000" flipH="1">
              <a:off x="1978488" y="514351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305195" y="5214950"/>
              <a:ext cx="79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b==2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28662" y="5214950"/>
              <a:ext cx="704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b!=2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 rot="5400000">
              <a:off x="1978488" y="585789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rot="16200000" flipH="1">
              <a:off x="2549992" y="5857892"/>
              <a:ext cx="714380" cy="57150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074103" y="5783065"/>
              <a:ext cx="9252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c==</a:t>
              </a:r>
            </a:p>
            <a:p>
              <a:r>
                <a:rPr lang="en-US" altLang="ko-KR" b="1" dirty="0">
                  <a:solidFill>
                    <a:schemeClr val="accent1"/>
                  </a:solidFill>
                </a:rPr>
                <a:t>3*</a:t>
              </a:r>
              <a:r>
                <a:rPr lang="en-US" altLang="ko-KR" b="1" dirty="0" err="1">
                  <a:solidFill>
                    <a:schemeClr val="accent1"/>
                  </a:solidFill>
                </a:rPr>
                <a:t>a+b</a:t>
              </a:r>
              <a:r>
                <a:rPr lang="en-US" altLang="ko-KR" b="1" dirty="0">
                  <a:solidFill>
                    <a:schemeClr val="accent1"/>
                  </a:solidFill>
                </a:rPr>
                <a:t>’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3625" y="5929330"/>
              <a:ext cx="1213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1"/>
                  </a:solidFill>
                </a:rPr>
                <a:t>c!=3*</a:t>
              </a:r>
              <a:r>
                <a:rPr lang="en-US" altLang="ko-KR" b="1" dirty="0" err="1">
                  <a:solidFill>
                    <a:schemeClr val="accent1"/>
                  </a:solidFill>
                </a:rPr>
                <a:t>a+b</a:t>
              </a:r>
              <a:endParaRPr lang="ko-KR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28596" y="4357694"/>
            <a:ext cx="928694" cy="1000132"/>
            <a:chOff x="285720" y="4357694"/>
            <a:chExt cx="928694" cy="1000132"/>
          </a:xfrm>
        </p:grpSpPr>
        <p:cxnSp>
          <p:nvCxnSpPr>
            <p:cNvPr id="27" name="직선 연결선 26"/>
            <p:cNvCxnSpPr/>
            <p:nvPr/>
          </p:nvCxnSpPr>
          <p:spPr>
            <a:xfrm rot="5400000">
              <a:off x="607191" y="4393413"/>
              <a:ext cx="642942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85720" y="4988494"/>
              <a:ext cx="8082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(0,0,0)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542444" y="4380705"/>
            <a:ext cx="1428760" cy="1726654"/>
            <a:chOff x="642910" y="4286256"/>
            <a:chExt cx="1428760" cy="1726654"/>
          </a:xfrm>
        </p:grpSpPr>
        <p:cxnSp>
          <p:nvCxnSpPr>
            <p:cNvPr id="31" name="직선 연결선 30"/>
            <p:cNvCxnSpPr/>
            <p:nvPr/>
          </p:nvCxnSpPr>
          <p:spPr>
            <a:xfrm rot="16200000" flipH="1">
              <a:off x="1428728" y="4357694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rot="5400000" flipH="1" flipV="1">
              <a:off x="1406311" y="5074692"/>
              <a:ext cx="704856" cy="58102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42910" y="564357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(1,0,0)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1285852" y="4357694"/>
            <a:ext cx="1428760" cy="2450557"/>
            <a:chOff x="4000496" y="3714753"/>
            <a:chExt cx="1428760" cy="2450557"/>
          </a:xfrm>
        </p:grpSpPr>
        <p:cxnSp>
          <p:nvCxnSpPr>
            <p:cNvPr id="43" name="직선 연결선 42"/>
            <p:cNvCxnSpPr/>
            <p:nvPr/>
          </p:nvCxnSpPr>
          <p:spPr>
            <a:xfrm rot="16200000" flipH="1">
              <a:off x="4786314" y="4510094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rot="5400000" flipH="1" flipV="1">
              <a:off x="4763897" y="5227092"/>
              <a:ext cx="704856" cy="58102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000496" y="579597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(1,2,0)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 rot="16200000" flipH="1">
              <a:off x="4201428" y="3786191"/>
              <a:ext cx="714380" cy="571504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/>
          <p:cNvGrpSpPr/>
          <p:nvPr/>
        </p:nvGrpSpPr>
        <p:grpSpPr>
          <a:xfrm>
            <a:off x="1549187" y="4205270"/>
            <a:ext cx="2308433" cy="2652730"/>
            <a:chOff x="1428728" y="4205270"/>
            <a:chExt cx="2308433" cy="2652730"/>
          </a:xfrm>
        </p:grpSpPr>
        <p:cxnSp>
          <p:nvCxnSpPr>
            <p:cNvPr id="49" name="직선 연결선 48"/>
            <p:cNvCxnSpPr/>
            <p:nvPr/>
          </p:nvCxnSpPr>
          <p:spPr>
            <a:xfrm rot="16200000" flipH="1">
              <a:off x="1209652" y="4424346"/>
              <a:ext cx="2295540" cy="1857388"/>
            </a:xfrm>
            <a:prstGeom prst="line">
              <a:avLst/>
            </a:prstGeom>
            <a:ln w="381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928926" y="6488668"/>
              <a:ext cx="808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</a:rPr>
                <a:t>(1,2,6)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4" name="AutoShape 29"/>
          <p:cNvSpPr>
            <a:spLocks noChangeArrowheads="1"/>
          </p:cNvSpPr>
          <p:nvPr/>
        </p:nvSpPr>
        <p:spPr bwMode="auto">
          <a:xfrm>
            <a:off x="6660232" y="5517232"/>
            <a:ext cx="1426096" cy="919068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wrap="none" lIns="0" anchor="ctr"/>
          <a:lstStyle/>
          <a:p>
            <a:r>
              <a:rPr lang="en-US" altLang="ko-KR" sz="2400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Error() </a:t>
            </a:r>
          </a:p>
          <a:p>
            <a:r>
              <a:rPr lang="en-US" altLang="ko-KR" sz="2400" dirty="0">
                <a:solidFill>
                  <a:srgbClr val="FF0000"/>
                </a:solidFill>
                <a:latin typeface="Calibri" pitchFamily="34" charset="0"/>
                <a:ea typeface="굴림" charset="-127"/>
                <a:cs typeface="Calibri" pitchFamily="34" charset="0"/>
              </a:rPr>
              <a:t>reached</a:t>
            </a:r>
          </a:p>
        </p:txBody>
      </p:sp>
    </p:spTree>
    <p:extLst>
      <p:ext uri="{BB962C8B-B14F-4D97-AF65-F5344CB8AC3E}">
        <p14:creationId xmlns:p14="http://schemas.microsoft.com/office/powerpoint/2010/main" val="387470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>
                <a:ea typeface="굴림" charset="-127"/>
              </a:rPr>
              <a:t>Example</a:t>
            </a: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1269" name="Text Box 9"/>
          <p:cNvSpPr txBox="1">
            <a:spLocks noChangeArrowheads="1"/>
          </p:cNvSpPr>
          <p:nvPr/>
        </p:nvSpPr>
        <p:spPr bwMode="auto">
          <a:xfrm>
            <a:off x="3657600" y="1981200"/>
            <a:ext cx="5272118" cy="34163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spcBef>
                <a:spcPct val="50000"/>
              </a:spcBef>
              <a:buFontTx/>
              <a:buChar char="•"/>
            </a:pPr>
            <a:r>
              <a:rPr lang="en-US" altLang="ko-KR" sz="2400" dirty="0">
                <a:ea typeface="굴림" charset="-127"/>
              </a:rPr>
              <a:t> Random Test Driver:</a:t>
            </a:r>
          </a:p>
          <a:p>
            <a:pPr lvl="1" algn="l" eaLnBrk="0" hangingPunct="0">
              <a:spcBef>
                <a:spcPct val="50000"/>
              </a:spcBef>
              <a:buFontTx/>
              <a:buChar char="•"/>
            </a:pPr>
            <a:r>
              <a:rPr lang="en-US" altLang="ko-KR" sz="2400" dirty="0">
                <a:ea typeface="굴림" charset="-127"/>
              </a:rPr>
              <a:t>  random memory graph</a:t>
            </a:r>
            <a:br>
              <a:rPr lang="en-US" altLang="ko-KR" sz="2400" dirty="0">
                <a:ea typeface="굴림" charset="-127"/>
              </a:rPr>
            </a:br>
            <a:r>
              <a:rPr lang="en-US" altLang="ko-KR" sz="2400" dirty="0">
                <a:ea typeface="굴림" charset="-127"/>
              </a:rPr>
              <a:t>   reachable from p</a:t>
            </a:r>
          </a:p>
          <a:p>
            <a:pPr lvl="1" algn="l" eaLnBrk="0" hangingPunct="0">
              <a:spcBef>
                <a:spcPct val="50000"/>
              </a:spcBef>
              <a:buFontTx/>
              <a:buChar char="•"/>
            </a:pPr>
            <a:r>
              <a:rPr lang="en-US" altLang="ko-KR" sz="2400" dirty="0">
                <a:ea typeface="굴림" charset="-127"/>
              </a:rPr>
              <a:t>  random value for x</a:t>
            </a:r>
          </a:p>
          <a:p>
            <a:pPr algn="l" eaLnBrk="0" hangingPunct="0">
              <a:spcBef>
                <a:spcPct val="50000"/>
              </a:spcBef>
              <a:buFontTx/>
              <a:buChar char="•"/>
            </a:pPr>
            <a:endParaRPr lang="en-US" altLang="ko-KR" sz="2400" dirty="0">
              <a:ea typeface="굴림" charset="-127"/>
            </a:endParaRPr>
          </a:p>
          <a:p>
            <a:pPr algn="l" eaLnBrk="0" hangingPunct="0">
              <a:spcBef>
                <a:spcPct val="50000"/>
              </a:spcBef>
              <a:buFontTx/>
              <a:buChar char="•"/>
            </a:pPr>
            <a:r>
              <a:rPr lang="en-US" altLang="ko-KR" sz="2400" dirty="0">
                <a:ea typeface="굴림" charset="-127"/>
              </a:rPr>
              <a:t> Probability of reaching </a:t>
            </a:r>
            <a:r>
              <a:rPr lang="en-US" altLang="ko-KR" sz="2400" dirty="0">
                <a:solidFill>
                  <a:srgbClr val="FF3300"/>
                </a:solidFill>
                <a:ea typeface="굴림" charset="-127"/>
              </a:rPr>
              <a:t>Error( )</a:t>
            </a:r>
            <a:r>
              <a:rPr lang="en-US" altLang="ko-KR" sz="2400" dirty="0">
                <a:ea typeface="굴림" charset="-127"/>
              </a:rPr>
              <a:t> is</a:t>
            </a:r>
            <a:br>
              <a:rPr lang="en-US" altLang="ko-KR" sz="2400" dirty="0">
                <a:ea typeface="굴림" charset="-127"/>
              </a:rPr>
            </a:br>
            <a:r>
              <a:rPr lang="en-US" altLang="ko-KR" sz="2400" dirty="0">
                <a:ea typeface="굴림" charset="-127"/>
              </a:rPr>
              <a:t>  extremely low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71670" y="6550247"/>
            <a:ext cx="7085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Example from the slides “</a:t>
            </a:r>
            <a:r>
              <a:rPr lang="en-US" altLang="ko-KR" sz="1400" i="1" dirty="0">
                <a:ea typeface="굴림" charset="-127"/>
              </a:rPr>
              <a:t>CUTE</a:t>
            </a:r>
            <a:r>
              <a:rPr lang="en-US" altLang="ko-KR" sz="1400" i="1" dirty="0">
                <a:solidFill>
                  <a:schemeClr val="hlink"/>
                </a:solidFill>
                <a:ea typeface="굴림" charset="-127"/>
              </a:rPr>
              <a:t>:</a:t>
            </a:r>
            <a:r>
              <a:rPr lang="en-US" altLang="ko-KR" sz="1400" i="1" dirty="0">
                <a:ea typeface="굴림" charset="-127"/>
              </a:rPr>
              <a:t> A </a:t>
            </a:r>
            <a:r>
              <a:rPr lang="en-US" altLang="ko-KR" sz="1400" i="1" dirty="0" err="1">
                <a:ea typeface="굴림" charset="-127"/>
              </a:rPr>
              <a:t>Concolic</a:t>
            </a:r>
            <a:r>
              <a:rPr lang="en-US" altLang="ko-KR" sz="1400" i="1" dirty="0">
                <a:ea typeface="굴림" charset="-127"/>
              </a:rPr>
              <a:t> Unit Testing Engine for C” by </a:t>
            </a:r>
            <a:r>
              <a:rPr lang="en-US" altLang="ko-KR" sz="1400" i="1" dirty="0" err="1">
                <a:ea typeface="굴림" charset="-127"/>
              </a:rPr>
              <a:t>K.Sen</a:t>
            </a:r>
            <a:r>
              <a:rPr lang="en-US" altLang="ko-KR" sz="1400" i="1" dirty="0">
                <a:ea typeface="굴림" charset="-127"/>
              </a:rPr>
              <a:t> 2005</a:t>
            </a:r>
            <a:endParaRPr lang="ko-KR" altLang="en-US" sz="1400" i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2294" name="Line 6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2296" name="Text Box 8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2304" name="Text Box 14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2305" name="Text Box 15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2306" name="Text Box 16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352800" y="3124202"/>
            <a:ext cx="4114800" cy="830263"/>
            <a:chOff x="2112" y="2016"/>
            <a:chExt cx="2592" cy="523"/>
          </a:xfrm>
        </p:grpSpPr>
        <p:sp>
          <p:nvSpPr>
            <p:cNvPr id="12299" name="Text Box 12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2301" name="AutoShape 10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2302" name="Text Box 11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 dirty="0">
                    <a:ea typeface="굴림" charset="-127"/>
                  </a:rPr>
                  <a:t>  p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          , x=236 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2303" name="Line 17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3317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3318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3319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3320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3328" name="Text Box 10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3329" name="Text Box 11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3330" name="Text Box 12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3352800" y="3717927"/>
            <a:ext cx="4114800" cy="830263"/>
            <a:chOff x="2112" y="2016"/>
            <a:chExt cx="2592" cy="523"/>
          </a:xfrm>
        </p:grpSpPr>
        <p:sp>
          <p:nvSpPr>
            <p:cNvPr id="13323" name="Text Box 18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3325" name="AutoShape 20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3326" name="Text Box 21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 dirty="0">
                    <a:ea typeface="굴림" charset="-127"/>
                  </a:rPr>
                  <a:t>  p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          , x=236 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3327" name="Line 22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4341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4342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4343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4344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4353" name="Text Box 10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4354" name="Text Box 11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4355" name="Text Box 12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14346" name="Text Box 17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3352800" y="4022727"/>
            <a:ext cx="4114800" cy="830263"/>
            <a:chOff x="2112" y="2016"/>
            <a:chExt cx="2592" cy="523"/>
          </a:xfrm>
        </p:grpSpPr>
        <p:sp>
          <p:nvSpPr>
            <p:cNvPr id="14348" name="Text Box 19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20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4350" name="AutoShape 21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4351" name="Text Box 22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 dirty="0">
                    <a:ea typeface="굴림" charset="-127"/>
                  </a:rPr>
                  <a:t>  p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          , x=236 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4352" name="Line 23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5365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5366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5368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5378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5379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5380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15370" name="Text Box 1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352800" y="5318127"/>
            <a:ext cx="4114800" cy="830263"/>
            <a:chOff x="2112" y="2016"/>
            <a:chExt cx="2592" cy="523"/>
          </a:xfrm>
        </p:grpSpPr>
        <p:sp>
          <p:nvSpPr>
            <p:cNvPr id="15373" name="Text Box 14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5375" name="AutoShape 16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5376" name="Text Box 17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 dirty="0">
                    <a:ea typeface="굴림" charset="-127"/>
                  </a:rPr>
                  <a:t>  p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          , x=236 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5377" name="Line 18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5372" name="Text Box 19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!(p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!=NULL)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6389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6390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6391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6392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6404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6405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6406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16394" name="Text Box 1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352800" y="5318127"/>
            <a:ext cx="4114800" cy="830263"/>
            <a:chOff x="2112" y="2016"/>
            <a:chExt cx="2592" cy="523"/>
          </a:xfrm>
        </p:grpSpPr>
        <p:sp>
          <p:nvSpPr>
            <p:cNvPr id="16399" name="Text Box 14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6401" name="AutoShape 16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6402" name="Text Box 17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 dirty="0">
                    <a:ea typeface="굴림" charset="-127"/>
                  </a:rPr>
                  <a:t>  p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          , x=236 </a:t>
                </a:r>
                <a:br>
                  <a:rPr lang="en-US" altLang="ko-KR" sz="1600" dirty="0">
                    <a:ea typeface="굴림" charset="-127"/>
                  </a:rPr>
                </a:br>
                <a:r>
                  <a:rPr lang="en-US" altLang="ko-KR" sz="1600" dirty="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6403" name="Line 18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6396" name="Text Box 19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=NULL</a:t>
            </a:r>
          </a:p>
        </p:txBody>
      </p:sp>
      <p:sp>
        <p:nvSpPr>
          <p:cNvPr id="16397" name="AutoShape 22"/>
          <p:cNvSpPr>
            <a:spLocks noChangeArrowheads="1"/>
          </p:cNvSpPr>
          <p:nvPr/>
        </p:nvSpPr>
        <p:spPr bwMode="auto">
          <a:xfrm>
            <a:off x="4191000" y="2362200"/>
            <a:ext cx="3352800" cy="1676400"/>
          </a:xfrm>
          <a:prstGeom prst="wedgeRectCallout">
            <a:avLst>
              <a:gd name="adj1" fmla="val -99764"/>
              <a:gd name="adj2" fmla="val 78505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16398" name="AutoShape 23"/>
          <p:cNvSpPr>
            <a:spLocks noChangeArrowheads="1"/>
          </p:cNvSpPr>
          <p:nvPr/>
        </p:nvSpPr>
        <p:spPr bwMode="auto">
          <a:xfrm>
            <a:off x="4191000" y="2133600"/>
            <a:ext cx="3352800" cy="1905000"/>
          </a:xfrm>
          <a:prstGeom prst="wedgeRectCallout">
            <a:avLst>
              <a:gd name="adj1" fmla="val 58759"/>
              <a:gd name="adj2" fmla="val 79250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>
                <a:ea typeface="굴림" charset="-127"/>
              </a:rPr>
              <a:t>solve: 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 and 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solidFill>
                  <a:srgbClr val="FF3300"/>
                </a:solidFill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  <a:p>
            <a:endParaRPr lang="en-US" altLang="ko-KR" sz="2000">
              <a:ea typeface="굴림" charset="-127"/>
            </a:endParaRPr>
          </a:p>
          <a:p>
            <a:endParaRPr lang="en-US" altLang="ko-KR" sz="2000">
              <a:ea typeface="굴림" charset="-127"/>
            </a:endParaRPr>
          </a:p>
          <a:p>
            <a:endParaRPr lang="en-US" altLang="ko-KR" sz="2000">
              <a:ea typeface="굴림" charset="-127"/>
            </a:endParaRPr>
          </a:p>
          <a:p>
            <a:endParaRPr lang="en-US" altLang="ko-KR" sz="2000">
              <a:ea typeface="굴림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7413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7414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7415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7416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7434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7435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7436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17418" name="Text Box 1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352800" y="5318127"/>
            <a:ext cx="4114800" cy="830263"/>
            <a:chOff x="2112" y="2016"/>
            <a:chExt cx="2592" cy="523"/>
          </a:xfrm>
        </p:grpSpPr>
        <p:sp>
          <p:nvSpPr>
            <p:cNvPr id="17429" name="Text Box 14"/>
            <p:cNvSpPr txBox="1">
              <a:spLocks noChangeArrowheads="1"/>
            </p:cNvSpPr>
            <p:nvPr/>
          </p:nvSpPr>
          <p:spPr bwMode="auto">
            <a:xfrm>
              <a:off x="3744" y="2208"/>
              <a:ext cx="960" cy="250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grpSp>
          <p:nvGrpSpPr>
            <p:cNvPr id="4" name="Group 15"/>
            <p:cNvGrpSpPr>
              <a:grpSpLocks/>
            </p:cNvGrpSpPr>
            <p:nvPr/>
          </p:nvGrpSpPr>
          <p:grpSpPr bwMode="auto">
            <a:xfrm>
              <a:off x="2112" y="2016"/>
              <a:ext cx="1488" cy="523"/>
              <a:chOff x="2112" y="2016"/>
              <a:chExt cx="1488" cy="523"/>
            </a:xfrm>
          </p:grpSpPr>
          <p:sp>
            <p:nvSpPr>
              <p:cNvPr id="17431" name="AutoShape 16"/>
              <p:cNvSpPr>
                <a:spLocks noChangeArrowheads="1"/>
              </p:cNvSpPr>
              <p:nvPr/>
            </p:nvSpPr>
            <p:spPr bwMode="auto">
              <a:xfrm>
                <a:off x="2112" y="2256"/>
                <a:ext cx="288" cy="96"/>
              </a:xfrm>
              <a:prstGeom prst="leftArrow">
                <a:avLst>
                  <a:gd name="adj1" fmla="val 50000"/>
                  <a:gd name="adj2" fmla="val 75000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17432" name="Text Box 17"/>
              <p:cNvSpPr txBox="1">
                <a:spLocks noChangeArrowheads="1"/>
              </p:cNvSpPr>
              <p:nvPr/>
            </p:nvSpPr>
            <p:spPr bwMode="auto">
              <a:xfrm>
                <a:off x="2496" y="2016"/>
                <a:ext cx="1104" cy="523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1600">
                    <a:ea typeface="굴림" charset="-127"/>
                  </a:rPr>
                  <a:t>  p</a:t>
                </a:r>
                <a:br>
                  <a:rPr lang="en-US" altLang="ko-KR" sz="1600">
                    <a:ea typeface="굴림" charset="-127"/>
                  </a:rPr>
                </a:br>
                <a:r>
                  <a:rPr lang="en-US" altLang="ko-KR" sz="1600">
                    <a:ea typeface="굴림" charset="-127"/>
                  </a:rPr>
                  <a:t>          , x=236 </a:t>
                </a:r>
                <a:br>
                  <a:rPr lang="en-US" altLang="ko-KR" sz="1600">
                    <a:ea typeface="굴림" charset="-127"/>
                  </a:rPr>
                </a:br>
                <a:r>
                  <a:rPr lang="en-US" altLang="ko-KR" sz="1600">
                    <a:ea typeface="굴림" charset="-127"/>
                  </a:rPr>
                  <a:t>NULL</a:t>
                </a:r>
              </a:p>
            </p:txBody>
          </p:sp>
          <p:sp>
            <p:nvSpPr>
              <p:cNvPr id="17433" name="Line 18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96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7420" name="Text Box 19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=NULL</a:t>
            </a:r>
          </a:p>
        </p:txBody>
      </p:sp>
      <p:sp>
        <p:nvSpPr>
          <p:cNvPr id="17421" name="AutoShape 20"/>
          <p:cNvSpPr>
            <a:spLocks noChangeArrowheads="1"/>
          </p:cNvSpPr>
          <p:nvPr/>
        </p:nvSpPr>
        <p:spPr bwMode="auto">
          <a:xfrm>
            <a:off x="4191000" y="2362200"/>
            <a:ext cx="3352800" cy="1676400"/>
          </a:xfrm>
          <a:prstGeom prst="wedgeRectCallout">
            <a:avLst>
              <a:gd name="adj1" fmla="val -99764"/>
              <a:gd name="adj2" fmla="val 78505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17422" name="AutoShape 21"/>
          <p:cNvSpPr>
            <a:spLocks noChangeArrowheads="1"/>
          </p:cNvSpPr>
          <p:nvPr/>
        </p:nvSpPr>
        <p:spPr bwMode="auto">
          <a:xfrm>
            <a:off x="4191000" y="2133600"/>
            <a:ext cx="3352800" cy="1905000"/>
          </a:xfrm>
          <a:prstGeom prst="wedgeRectCallout">
            <a:avLst>
              <a:gd name="adj1" fmla="val 58759"/>
              <a:gd name="adj2" fmla="val 79250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>
                <a:ea typeface="굴림" charset="-127"/>
              </a:rPr>
              <a:t>solve: 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 and 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solidFill>
                  <a:srgbClr val="FF3300"/>
                </a:solidFill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  <a:p>
            <a:endParaRPr lang="en-US" altLang="ko-KR" sz="2000">
              <a:ea typeface="굴림" charset="-127"/>
            </a:endParaRPr>
          </a:p>
          <a:p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=236, p</a:t>
            </a:r>
            <a:r>
              <a:rPr lang="en-US" altLang="ko-KR" sz="2000" baseline="-25000">
                <a:ea typeface="굴림" charset="-127"/>
              </a:rPr>
              <a:t>0</a:t>
            </a: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</p:txBody>
      </p: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5500694" y="3505200"/>
            <a:ext cx="990600" cy="433388"/>
            <a:chOff x="3888" y="2208"/>
            <a:chExt cx="624" cy="273"/>
          </a:xfrm>
        </p:grpSpPr>
        <p:sp>
          <p:nvSpPr>
            <p:cNvPr id="17427" name="Text Box 23"/>
            <p:cNvSpPr txBox="1">
              <a:spLocks noChangeArrowheads="1"/>
            </p:cNvSpPr>
            <p:nvPr/>
          </p:nvSpPr>
          <p:spPr bwMode="auto">
            <a:xfrm>
              <a:off x="3888" y="2208"/>
              <a:ext cx="624" cy="26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634</a:t>
              </a:r>
            </a:p>
          </p:txBody>
        </p:sp>
        <p:sp>
          <p:nvSpPr>
            <p:cNvPr id="17428" name="Line 24"/>
            <p:cNvSpPr>
              <a:spLocks noChangeShapeType="1"/>
            </p:cNvSpPr>
            <p:nvPr/>
          </p:nvSpPr>
          <p:spPr bwMode="auto">
            <a:xfrm flipH="1" flipV="1">
              <a:off x="4256" y="2208"/>
              <a:ext cx="0" cy="2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7424" name="Line 25"/>
          <p:cNvSpPr>
            <a:spLocks noChangeShapeType="1"/>
          </p:cNvSpPr>
          <p:nvPr/>
        </p:nvSpPr>
        <p:spPr bwMode="auto">
          <a:xfrm>
            <a:off x="5576894" y="3276600"/>
            <a:ext cx="228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25" name="Line 26"/>
          <p:cNvSpPr>
            <a:spLocks noChangeShapeType="1"/>
          </p:cNvSpPr>
          <p:nvPr/>
        </p:nvSpPr>
        <p:spPr bwMode="auto">
          <a:xfrm flipV="1">
            <a:off x="6262694" y="3276600"/>
            <a:ext cx="76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7426" name="Text Box 27"/>
          <p:cNvSpPr txBox="1">
            <a:spLocks noChangeArrowheads="1"/>
          </p:cNvSpPr>
          <p:nvPr/>
        </p:nvSpPr>
        <p:spPr bwMode="auto">
          <a:xfrm>
            <a:off x="5957894" y="2895600"/>
            <a:ext cx="9144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NULL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8437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38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8440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8452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8453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8454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3313113" y="3200400"/>
            <a:ext cx="4306887" cy="1119188"/>
            <a:chOff x="2087" y="2016"/>
            <a:chExt cx="2713" cy="705"/>
          </a:xfrm>
        </p:grpSpPr>
        <p:sp>
          <p:nvSpPr>
            <p:cNvPr id="18443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18444" name="AutoShape 15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18445" name="Text Box 16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368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600">
                  <a:ea typeface="굴림" charset="-127"/>
                </a:rPr>
                <a:t>  p</a:t>
              </a:r>
              <a:br>
                <a:rPr lang="en-US" altLang="ko-KR" sz="1600">
                  <a:ea typeface="굴림" charset="-127"/>
                </a:rPr>
              </a:br>
              <a:r>
                <a:rPr lang="en-US" altLang="ko-KR" sz="1600">
                  <a:ea typeface="굴림" charset="-127"/>
                </a:rPr>
                <a:t>               , x=236 </a:t>
              </a:r>
            </a:p>
          </p:txBody>
        </p:sp>
        <p:sp>
          <p:nvSpPr>
            <p:cNvPr id="18446" name="Line 17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447" name="Line 23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8448" name="Text Box 24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18450" name="Text Box 27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18451" name="Line 28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2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357158" y="1214422"/>
            <a:ext cx="8572560" cy="5214974"/>
          </a:xfrm>
        </p:spPr>
        <p:txBody>
          <a:bodyPr>
            <a:normAutofit/>
          </a:bodyPr>
          <a:lstStyle/>
          <a:p>
            <a:r>
              <a:rPr lang="en-US" altLang="ko-KR" dirty="0"/>
              <a:t>Automated Software Analysis Techniques</a:t>
            </a:r>
          </a:p>
          <a:p>
            <a:pPr lvl="1"/>
            <a:r>
              <a:rPr lang="en-US" altLang="ko-KR" dirty="0"/>
              <a:t>Background </a:t>
            </a:r>
          </a:p>
          <a:p>
            <a:pPr lvl="1"/>
            <a:r>
              <a:rPr lang="en-US" altLang="ko-KR" dirty="0"/>
              <a:t>Concolic testing process</a:t>
            </a:r>
          </a:p>
          <a:p>
            <a:pPr lvl="1"/>
            <a:r>
              <a:rPr lang="en-US" altLang="ko-KR" dirty="0"/>
              <a:t>Example of </a:t>
            </a:r>
            <a:r>
              <a:rPr lang="en-US" altLang="ko-KR" dirty="0" err="1"/>
              <a:t>concolic</a:t>
            </a:r>
            <a:r>
              <a:rPr lang="en-US" altLang="ko-KR" dirty="0"/>
              <a:t> testing</a:t>
            </a:r>
          </a:p>
          <a:p>
            <a:r>
              <a:rPr lang="en-US" altLang="ko-KR" dirty="0"/>
              <a:t>Case Study: </a:t>
            </a:r>
            <a:r>
              <a:rPr lang="en-US" altLang="ko-KR" dirty="0" err="1"/>
              <a:t>Busybox</a:t>
            </a:r>
            <a:r>
              <a:rPr lang="en-US" altLang="ko-KR" dirty="0"/>
              <a:t> utility</a:t>
            </a:r>
          </a:p>
          <a:p>
            <a:r>
              <a:rPr lang="en-US" altLang="ko-KR" dirty="0"/>
              <a:t>Future Direction and Conclusion</a:t>
            </a:r>
          </a:p>
          <a:p>
            <a:pPr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19461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9462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19477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19478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19479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3733800"/>
            <a:ext cx="4306888" cy="1119188"/>
            <a:chOff x="2087" y="2016"/>
            <a:chExt cx="2713" cy="705"/>
          </a:xfrm>
        </p:grpSpPr>
        <p:sp>
          <p:nvSpPr>
            <p:cNvPr id="19468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19469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19470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>
                  <a:ea typeface="굴림" charset="-127"/>
                </a:rPr>
                <a:t>  p</a:t>
              </a:r>
              <a:br>
                <a:rPr lang="en-US" altLang="ko-KR" sz="2000" dirty="0">
                  <a:ea typeface="굴림" charset="-127"/>
                </a:rPr>
              </a:br>
              <a:r>
                <a:rPr lang="en-US" altLang="ko-KR" sz="2000" dirty="0">
                  <a:ea typeface="굴림" charset="-127"/>
                </a:rPr>
                <a:t>           , x=236 </a:t>
              </a:r>
            </a:p>
          </p:txBody>
        </p:sp>
        <p:sp>
          <p:nvSpPr>
            <p:cNvPr id="19471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72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9473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13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1600" dirty="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19475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 dirty="0">
                    <a:ea typeface="굴림" charset="-127"/>
                  </a:rPr>
                  <a:t>634</a:t>
                </a:r>
              </a:p>
            </p:txBody>
          </p:sp>
          <p:sp>
            <p:nvSpPr>
              <p:cNvPr id="19476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19467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0485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0486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0502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0503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0504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4064000"/>
            <a:ext cx="4306888" cy="1119188"/>
            <a:chOff x="2087" y="2016"/>
            <a:chExt cx="2713" cy="705"/>
          </a:xfrm>
        </p:grpSpPr>
        <p:sp>
          <p:nvSpPr>
            <p:cNvPr id="20493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0494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0495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368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1600" dirty="0">
                  <a:ea typeface="굴림" charset="-127"/>
                </a:rPr>
                <a:t>  p</a:t>
              </a:r>
              <a:br>
                <a:rPr lang="en-US" altLang="ko-KR" sz="1600" dirty="0">
                  <a:ea typeface="굴림" charset="-127"/>
                </a:rPr>
              </a:br>
              <a:r>
                <a:rPr lang="en-US" altLang="ko-KR" sz="1600" dirty="0">
                  <a:ea typeface="굴림" charset="-127"/>
                </a:rPr>
                <a:t>               , x=236 </a:t>
              </a:r>
            </a:p>
          </p:txBody>
        </p:sp>
        <p:sp>
          <p:nvSpPr>
            <p:cNvPr id="20496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497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0498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0500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20501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0491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0492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1509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1510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1511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1512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1527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1528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1529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4356100"/>
            <a:ext cx="4306888" cy="1119188"/>
            <a:chOff x="2087" y="2016"/>
            <a:chExt cx="2713" cy="705"/>
          </a:xfrm>
        </p:grpSpPr>
        <p:sp>
          <p:nvSpPr>
            <p:cNvPr id="21518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1519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1520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>
                  <a:ea typeface="굴림" charset="-127"/>
                </a:rPr>
                <a:t>  p</a:t>
              </a:r>
              <a:br>
                <a:rPr lang="en-US" altLang="ko-KR" sz="2000" dirty="0">
                  <a:ea typeface="굴림" charset="-127"/>
                </a:rPr>
              </a:br>
              <a:r>
                <a:rPr lang="en-US" altLang="ko-KR" sz="2000" dirty="0">
                  <a:ea typeface="굴림" charset="-127"/>
                </a:rPr>
                <a:t>            , x=236 </a:t>
              </a:r>
            </a:p>
          </p:txBody>
        </p:sp>
        <p:sp>
          <p:nvSpPr>
            <p:cNvPr id="21521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522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523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1525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21526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1515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1516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1517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2533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2534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2536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2551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2552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2553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5270500"/>
            <a:ext cx="4306888" cy="1119188"/>
            <a:chOff x="2087" y="2016"/>
            <a:chExt cx="2713" cy="705"/>
          </a:xfrm>
        </p:grpSpPr>
        <p:sp>
          <p:nvSpPr>
            <p:cNvPr id="22542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2543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2544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>
                  <a:ea typeface="굴림" charset="-127"/>
                </a:rPr>
                <a:t>  p</a:t>
              </a:r>
              <a:br>
                <a:rPr lang="en-US" altLang="ko-KR" sz="2000" dirty="0">
                  <a:ea typeface="굴림" charset="-127"/>
                </a:rPr>
              </a:br>
              <a:r>
                <a:rPr lang="en-US" altLang="ko-KR" sz="2000" dirty="0">
                  <a:ea typeface="굴림" charset="-127"/>
                </a:rPr>
                <a:t>            , x=236 </a:t>
              </a:r>
            </a:p>
          </p:txBody>
        </p:sp>
        <p:sp>
          <p:nvSpPr>
            <p:cNvPr id="22545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546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2547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2549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22550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2539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2540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2541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3557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3558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3559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3560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3577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3578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3579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5281613"/>
            <a:ext cx="4306888" cy="1119187"/>
            <a:chOff x="2087" y="2016"/>
            <a:chExt cx="2713" cy="705"/>
          </a:xfrm>
        </p:grpSpPr>
        <p:sp>
          <p:nvSpPr>
            <p:cNvPr id="23568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3569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3570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>
                  <a:ea typeface="굴림" charset="-127"/>
                </a:rPr>
                <a:t>  p</a:t>
              </a:r>
              <a:br>
                <a:rPr lang="en-US" altLang="ko-KR" sz="2000" dirty="0">
                  <a:ea typeface="굴림" charset="-127"/>
                </a:rPr>
              </a:br>
              <a:r>
                <a:rPr lang="en-US" altLang="ko-KR" sz="2000" dirty="0">
                  <a:ea typeface="굴림" charset="-127"/>
                </a:rPr>
                <a:t>            , x=236 </a:t>
              </a:r>
            </a:p>
          </p:txBody>
        </p:sp>
        <p:sp>
          <p:nvSpPr>
            <p:cNvPr id="23571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72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73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3575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23576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3563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3564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3565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23566" name="AutoShape 25"/>
          <p:cNvSpPr>
            <a:spLocks noChangeArrowheads="1"/>
          </p:cNvSpPr>
          <p:nvPr/>
        </p:nvSpPr>
        <p:spPr bwMode="auto">
          <a:xfrm>
            <a:off x="4191000" y="2590800"/>
            <a:ext cx="3352800" cy="1676400"/>
          </a:xfrm>
          <a:prstGeom prst="wedgeRectCallout">
            <a:avLst>
              <a:gd name="adj1" fmla="val -95264"/>
              <a:gd name="adj2" fmla="val 8967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23567" name="AutoShape 26"/>
          <p:cNvSpPr>
            <a:spLocks noChangeArrowheads="1"/>
          </p:cNvSpPr>
          <p:nvPr/>
        </p:nvSpPr>
        <p:spPr bwMode="auto">
          <a:xfrm>
            <a:off x="4191000" y="2057400"/>
            <a:ext cx="3352800" cy="2209800"/>
          </a:xfrm>
          <a:prstGeom prst="wedgeRectCallout">
            <a:avLst>
              <a:gd name="adj1" fmla="val 59519"/>
              <a:gd name="adj2" fmla="val 8311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>
                <a:ea typeface="굴림" charset="-127"/>
              </a:rPr>
              <a:t>solve: 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 and 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 and 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solidFill>
                  <a:srgbClr val="FF3300"/>
                </a:solidFill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  <a:endParaRPr lang="en-US" altLang="ko-KR" sz="2000">
              <a:ea typeface="굴림" charset="-127"/>
            </a:endParaRPr>
          </a:p>
          <a:p>
            <a:endParaRPr lang="en-US" altLang="ko-KR" sz="2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4581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4582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4583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4584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4607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4608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4609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5281613"/>
            <a:ext cx="4306888" cy="1119187"/>
            <a:chOff x="2087" y="2016"/>
            <a:chExt cx="2713" cy="705"/>
          </a:xfrm>
        </p:grpSpPr>
        <p:sp>
          <p:nvSpPr>
            <p:cNvPr id="24598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4599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4600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6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 dirty="0">
                  <a:ea typeface="굴림" charset="-127"/>
                </a:rPr>
                <a:t>  p</a:t>
              </a:r>
              <a:br>
                <a:rPr lang="en-US" altLang="ko-KR" sz="2000" dirty="0">
                  <a:ea typeface="굴림" charset="-127"/>
                </a:rPr>
              </a:br>
              <a:r>
                <a:rPr lang="en-US" altLang="ko-KR" sz="2000" dirty="0">
                  <a:ea typeface="굴림" charset="-127"/>
                </a:rPr>
                <a:t>            , x=236 </a:t>
              </a:r>
            </a:p>
          </p:txBody>
        </p:sp>
        <p:sp>
          <p:nvSpPr>
            <p:cNvPr id="24601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602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603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4605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634</a:t>
                </a:r>
              </a:p>
            </p:txBody>
          </p:sp>
          <p:sp>
            <p:nvSpPr>
              <p:cNvPr id="24606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4587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4588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4589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24590" name="AutoShape 25"/>
          <p:cNvSpPr>
            <a:spLocks noChangeArrowheads="1"/>
          </p:cNvSpPr>
          <p:nvPr/>
        </p:nvSpPr>
        <p:spPr bwMode="auto">
          <a:xfrm>
            <a:off x="4191000" y="2590800"/>
            <a:ext cx="3352800" cy="1676400"/>
          </a:xfrm>
          <a:prstGeom prst="wedgeRectCallout">
            <a:avLst>
              <a:gd name="adj1" fmla="val -95264"/>
              <a:gd name="adj2" fmla="val 8967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24591" name="AutoShape 26"/>
          <p:cNvSpPr>
            <a:spLocks noChangeArrowheads="1"/>
          </p:cNvSpPr>
          <p:nvPr/>
        </p:nvSpPr>
        <p:spPr bwMode="auto">
          <a:xfrm>
            <a:off x="4191000" y="2057400"/>
            <a:ext cx="3352800" cy="2209800"/>
          </a:xfrm>
          <a:prstGeom prst="wedgeRectCallout">
            <a:avLst>
              <a:gd name="adj1" fmla="val 59519"/>
              <a:gd name="adj2" fmla="val 8311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>
                <a:ea typeface="굴림" charset="-127"/>
              </a:rPr>
              <a:t>solve: 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 and 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 and 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solidFill>
                  <a:srgbClr val="FF3300"/>
                </a:solidFill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  <a:endParaRPr lang="en-US" altLang="ko-KR" sz="2000">
              <a:ea typeface="굴림" charset="-127"/>
            </a:endParaRPr>
          </a:p>
          <a:p>
            <a:endParaRPr lang="en-US" altLang="ko-KR" sz="2000">
              <a:ea typeface="굴림" charset="-127"/>
            </a:endParaRPr>
          </a:p>
          <a:p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=1, p</a:t>
            </a:r>
            <a:r>
              <a:rPr lang="en-US" altLang="ko-KR" sz="2000" baseline="-25000">
                <a:ea typeface="굴림" charset="-127"/>
              </a:rPr>
              <a:t>0</a:t>
            </a: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</p:txBody>
      </p: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5214942" y="3733800"/>
            <a:ext cx="990600" cy="433388"/>
            <a:chOff x="3888" y="2208"/>
            <a:chExt cx="624" cy="273"/>
          </a:xfrm>
        </p:grpSpPr>
        <p:sp>
          <p:nvSpPr>
            <p:cNvPr id="24596" name="Text Box 28"/>
            <p:cNvSpPr txBox="1">
              <a:spLocks noChangeArrowheads="1"/>
            </p:cNvSpPr>
            <p:nvPr/>
          </p:nvSpPr>
          <p:spPr bwMode="auto">
            <a:xfrm>
              <a:off x="3888" y="2208"/>
              <a:ext cx="624" cy="26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3</a:t>
              </a:r>
            </a:p>
          </p:txBody>
        </p:sp>
        <p:sp>
          <p:nvSpPr>
            <p:cNvPr id="24597" name="Line 29"/>
            <p:cNvSpPr>
              <a:spLocks noChangeShapeType="1"/>
            </p:cNvSpPr>
            <p:nvPr/>
          </p:nvSpPr>
          <p:spPr bwMode="auto">
            <a:xfrm flipH="1" flipV="1">
              <a:off x="4256" y="2208"/>
              <a:ext cx="0" cy="2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593" name="Line 30"/>
          <p:cNvSpPr>
            <a:spLocks noChangeShapeType="1"/>
          </p:cNvSpPr>
          <p:nvPr/>
        </p:nvSpPr>
        <p:spPr bwMode="auto">
          <a:xfrm>
            <a:off x="5291142" y="3505200"/>
            <a:ext cx="228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94" name="Line 31"/>
          <p:cNvSpPr>
            <a:spLocks noChangeShapeType="1"/>
          </p:cNvSpPr>
          <p:nvPr/>
        </p:nvSpPr>
        <p:spPr bwMode="auto">
          <a:xfrm flipV="1">
            <a:off x="5976942" y="3505200"/>
            <a:ext cx="76200" cy="4572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595" name="Text Box 32"/>
          <p:cNvSpPr txBox="1">
            <a:spLocks noChangeArrowheads="1"/>
          </p:cNvSpPr>
          <p:nvPr/>
        </p:nvSpPr>
        <p:spPr bwMode="auto">
          <a:xfrm>
            <a:off x="5672142" y="3124200"/>
            <a:ext cx="9144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NULL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5605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5606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5608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5620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5621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5622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13113" y="3200400"/>
            <a:ext cx="4306887" cy="1119188"/>
            <a:chOff x="2087" y="2016"/>
            <a:chExt cx="2713" cy="705"/>
          </a:xfrm>
        </p:grpSpPr>
        <p:sp>
          <p:nvSpPr>
            <p:cNvPr id="25611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5612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5613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25614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15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16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5618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25619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6629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6630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6631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6645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6646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6647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3733800"/>
            <a:ext cx="4306888" cy="1119188"/>
            <a:chOff x="2087" y="2016"/>
            <a:chExt cx="2713" cy="705"/>
          </a:xfrm>
        </p:grpSpPr>
        <p:sp>
          <p:nvSpPr>
            <p:cNvPr id="26636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6637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6638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26639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640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641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6643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26644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6635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7653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7654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7655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7656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7670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7671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7672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4038600"/>
            <a:ext cx="4306888" cy="1119188"/>
            <a:chOff x="2087" y="2016"/>
            <a:chExt cx="2713" cy="705"/>
          </a:xfrm>
        </p:grpSpPr>
        <p:sp>
          <p:nvSpPr>
            <p:cNvPr id="27661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7662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7663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27664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65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7666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7668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27669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7659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7660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8677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8678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8680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8695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8696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8697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4343400"/>
            <a:ext cx="4306888" cy="1119188"/>
            <a:chOff x="2087" y="2016"/>
            <a:chExt cx="2713" cy="705"/>
          </a:xfrm>
        </p:grpSpPr>
        <p:sp>
          <p:nvSpPr>
            <p:cNvPr id="28686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8687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8688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28689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690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8691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8693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28694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8683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8684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8685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Target of Automated SW Analysis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3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6321" y="1643050"/>
            <a:ext cx="6490389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2082139" y="4786322"/>
            <a:ext cx="4769856" cy="9286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아래쪽 화살표 14"/>
          <p:cNvSpPr/>
          <p:nvPr/>
        </p:nvSpPr>
        <p:spPr>
          <a:xfrm>
            <a:off x="357158" y="1857364"/>
            <a:ext cx="428628" cy="4357718"/>
          </a:xfrm>
          <a:prstGeom prst="downArrow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2306" y="1214422"/>
            <a:ext cx="1085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Manual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Labor</a:t>
            </a:r>
          </a:p>
        </p:txBody>
      </p:sp>
      <p:sp>
        <p:nvSpPr>
          <p:cNvPr id="17" name="아래쪽 화살표 16"/>
          <p:cNvSpPr/>
          <p:nvPr/>
        </p:nvSpPr>
        <p:spPr>
          <a:xfrm rot="10800000">
            <a:off x="8128729" y="1785926"/>
            <a:ext cx="428628" cy="4214842"/>
          </a:xfrm>
          <a:prstGeom prst="downArrow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lin ang="5400000" scaled="0"/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643834" y="600076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Abstraction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29701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9702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29703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29704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29720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29721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29722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4648200"/>
            <a:ext cx="4306888" cy="1119188"/>
            <a:chOff x="2087" y="2016"/>
            <a:chExt cx="2713" cy="705"/>
          </a:xfrm>
        </p:grpSpPr>
        <p:sp>
          <p:nvSpPr>
            <p:cNvPr id="29711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29712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29713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29714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715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716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29718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29719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29707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29708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29709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29710" name="Text Box 25"/>
          <p:cNvSpPr txBox="1">
            <a:spLocks noChangeArrowheads="1"/>
          </p:cNvSpPr>
          <p:nvPr/>
        </p:nvSpPr>
        <p:spPr bwMode="auto">
          <a:xfrm>
            <a:off x="7620000" y="5029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0726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0727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0728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0744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0745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0746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352800" y="5357813"/>
            <a:ext cx="4306888" cy="1119187"/>
            <a:chOff x="2087" y="2016"/>
            <a:chExt cx="2713" cy="705"/>
          </a:xfrm>
        </p:grpSpPr>
        <p:sp>
          <p:nvSpPr>
            <p:cNvPr id="30735" name="Text Box 13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0736" name="AutoShape 14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0737" name="Text Box 15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0738" name="Line 16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739" name="Line 17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740" name="Text Box 18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30742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0743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0731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0732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30733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0734" name="Text Box 25"/>
          <p:cNvSpPr txBox="1">
            <a:spLocks noChangeArrowheads="1"/>
          </p:cNvSpPr>
          <p:nvPr/>
        </p:nvSpPr>
        <p:spPr bwMode="auto">
          <a:xfrm>
            <a:off x="7620000" y="5029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1749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1750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1751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1752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1770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1771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1772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1754" name="AutoShape 25"/>
          <p:cNvSpPr>
            <a:spLocks noChangeArrowheads="1"/>
          </p:cNvSpPr>
          <p:nvPr/>
        </p:nvSpPr>
        <p:spPr bwMode="auto">
          <a:xfrm>
            <a:off x="4191000" y="2590800"/>
            <a:ext cx="3352800" cy="1676400"/>
          </a:xfrm>
          <a:prstGeom prst="wedgeRectCallout">
            <a:avLst>
              <a:gd name="adj1" fmla="val -87833"/>
              <a:gd name="adj2" fmla="val 11136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31755" name="AutoShape 26"/>
          <p:cNvSpPr>
            <a:spLocks noChangeArrowheads="1"/>
          </p:cNvSpPr>
          <p:nvPr/>
        </p:nvSpPr>
        <p:spPr bwMode="auto">
          <a:xfrm>
            <a:off x="4191000" y="2590800"/>
            <a:ext cx="3352800" cy="2209800"/>
          </a:xfrm>
          <a:prstGeom prst="wedgeRectCallout">
            <a:avLst>
              <a:gd name="adj1" fmla="val 64773"/>
              <a:gd name="adj2" fmla="val 7880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 dirty="0">
                <a:ea typeface="굴림" charset="-127"/>
              </a:rPr>
              <a:t>solve: x</a:t>
            </a:r>
            <a:r>
              <a:rPr lang="en-US" altLang="ko-KR" sz="2000" baseline="-25000" dirty="0">
                <a:ea typeface="굴림" charset="-127"/>
              </a:rPr>
              <a:t>0</a:t>
            </a:r>
            <a:r>
              <a:rPr lang="en-US" altLang="ko-KR" sz="2000" dirty="0">
                <a:ea typeface="굴림" charset="-127"/>
              </a:rPr>
              <a:t>&gt;0 and p</a:t>
            </a:r>
            <a:r>
              <a:rPr lang="en-US" altLang="ko-KR" sz="2000" baseline="-25000" dirty="0">
                <a:ea typeface="굴림" charset="-127"/>
              </a:rPr>
              <a:t>0</a:t>
            </a:r>
            <a:r>
              <a:rPr lang="en-US" altLang="ko-KR" sz="2000" b="1" dirty="0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 dirty="0">
                <a:ea typeface="굴림" charset="-127"/>
              </a:rPr>
              <a:t>NULL and 2x</a:t>
            </a:r>
            <a:r>
              <a:rPr lang="en-US" altLang="ko-KR" sz="2000" baseline="-25000" dirty="0">
                <a:ea typeface="굴림" charset="-127"/>
              </a:rPr>
              <a:t>0</a:t>
            </a:r>
            <a:r>
              <a:rPr lang="en-US" altLang="ko-KR" sz="2000" dirty="0">
                <a:ea typeface="굴림" charset="-127"/>
              </a:rPr>
              <a:t>+1=v</a:t>
            </a:r>
            <a:r>
              <a:rPr lang="en-US" altLang="ko-KR" sz="2000" baseline="-25000" dirty="0">
                <a:ea typeface="굴림" charset="-127"/>
              </a:rPr>
              <a:t>0 </a:t>
            </a:r>
            <a:r>
              <a:rPr lang="en-US" altLang="ko-KR" sz="2000" dirty="0">
                <a:ea typeface="굴림" charset="-127"/>
              </a:rPr>
              <a:t>and n</a:t>
            </a:r>
            <a:r>
              <a:rPr lang="en-US" altLang="ko-KR" sz="2000" baseline="-25000" dirty="0">
                <a:ea typeface="굴림" charset="-127"/>
              </a:rPr>
              <a:t>0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=</a:t>
            </a:r>
            <a:r>
              <a:rPr lang="en-US" altLang="ko-KR" sz="2000" dirty="0">
                <a:ea typeface="굴림" charset="-127"/>
              </a:rPr>
              <a:t>p</a:t>
            </a:r>
            <a:r>
              <a:rPr lang="en-US" altLang="ko-KR" sz="2000" baseline="-25000" dirty="0">
                <a:ea typeface="굴림" charset="-127"/>
              </a:rPr>
              <a:t>0</a:t>
            </a:r>
          </a:p>
          <a:p>
            <a:endParaRPr lang="en-US" altLang="ko-KR" sz="2000" dirty="0">
              <a:ea typeface="굴림" charset="-127"/>
            </a:endParaRPr>
          </a:p>
          <a:p>
            <a:endParaRPr lang="en-US" altLang="ko-KR" sz="2000" baseline="-25000" dirty="0">
              <a:ea typeface="굴림" charset="-127"/>
            </a:endParaRPr>
          </a:p>
          <a:p>
            <a:endParaRPr lang="en-US" altLang="ko-KR" sz="2000" baseline="-25000" dirty="0">
              <a:ea typeface="굴림" charset="-127"/>
            </a:endParaRPr>
          </a:p>
          <a:p>
            <a:endParaRPr lang="en-US" altLang="ko-KR" sz="2000" baseline="-25000" dirty="0">
              <a:ea typeface="굴림" charset="-127"/>
            </a:endParaRPr>
          </a:p>
          <a:p>
            <a:endParaRPr lang="en-US" altLang="ko-KR" sz="2000" baseline="-25000" dirty="0">
              <a:ea typeface="굴림" charset="-127"/>
            </a:endParaRPr>
          </a:p>
        </p:txBody>
      </p:sp>
      <p:grpSp>
        <p:nvGrpSpPr>
          <p:cNvPr id="3" name="Group 47"/>
          <p:cNvGrpSpPr>
            <a:grpSpLocks/>
          </p:cNvGrpSpPr>
          <p:nvPr/>
        </p:nvGrpSpPr>
        <p:grpSpPr bwMode="auto">
          <a:xfrm>
            <a:off x="3352800" y="5357813"/>
            <a:ext cx="4306888" cy="1119187"/>
            <a:chOff x="2087" y="2016"/>
            <a:chExt cx="2713" cy="705"/>
          </a:xfrm>
        </p:grpSpPr>
        <p:sp>
          <p:nvSpPr>
            <p:cNvPr id="31761" name="Text Box 48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1762" name="AutoShape 49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1763" name="Text Box 50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1764" name="Line 51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65" name="Line 52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66" name="Text Box 53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31768" name="Text Box 55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1769" name="Line 56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1757" name="Text Box 57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1758" name="Text Box 58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31759" name="Text Box 59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1760" name="Text Box 60"/>
          <p:cNvSpPr txBox="1">
            <a:spLocks noChangeArrowheads="1"/>
          </p:cNvSpPr>
          <p:nvPr/>
        </p:nvSpPr>
        <p:spPr bwMode="auto">
          <a:xfrm>
            <a:off x="7620000" y="5029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2773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2774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2775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2776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2799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2800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2801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2778" name="AutoShape 12"/>
          <p:cNvSpPr>
            <a:spLocks noChangeArrowheads="1"/>
          </p:cNvSpPr>
          <p:nvPr/>
        </p:nvSpPr>
        <p:spPr bwMode="auto">
          <a:xfrm>
            <a:off x="4191000" y="2590800"/>
            <a:ext cx="3352800" cy="1676400"/>
          </a:xfrm>
          <a:prstGeom prst="wedgeRectCallout">
            <a:avLst>
              <a:gd name="adj1" fmla="val -87833"/>
              <a:gd name="adj2" fmla="val 11136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endParaRPr lang="ko-KR" altLang="ko-KR">
              <a:ea typeface="굴림" charset="-127"/>
            </a:endParaRPr>
          </a:p>
        </p:txBody>
      </p:sp>
      <p:sp>
        <p:nvSpPr>
          <p:cNvPr id="32779" name="AutoShape 13"/>
          <p:cNvSpPr>
            <a:spLocks noChangeArrowheads="1"/>
          </p:cNvSpPr>
          <p:nvPr/>
        </p:nvSpPr>
        <p:spPr bwMode="auto">
          <a:xfrm>
            <a:off x="4191000" y="2590800"/>
            <a:ext cx="3352800" cy="2209800"/>
          </a:xfrm>
          <a:prstGeom prst="wedgeRectCallout">
            <a:avLst>
              <a:gd name="adj1" fmla="val 64773"/>
              <a:gd name="adj2" fmla="val 78806"/>
            </a:avLst>
          </a:prstGeom>
          <a:solidFill>
            <a:srgbClr val="CCFFFF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anchor="ctr"/>
          <a:lstStyle/>
          <a:p>
            <a:r>
              <a:rPr lang="en-US" altLang="ko-KR" sz="2000">
                <a:ea typeface="굴림" charset="-127"/>
              </a:rPr>
              <a:t>solve: 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 and 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 and 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+1=v</a:t>
            </a:r>
            <a:r>
              <a:rPr lang="en-US" altLang="ko-KR" sz="2000" baseline="-25000">
                <a:ea typeface="굴림" charset="-127"/>
              </a:rPr>
              <a:t>0 </a:t>
            </a:r>
            <a:r>
              <a:rPr lang="en-US" altLang="ko-KR" sz="2000">
                <a:ea typeface="굴림" charset="-127"/>
              </a:rPr>
              <a:t>and 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solidFill>
                  <a:srgbClr val="FF3300"/>
                </a:solidFill>
                <a:ea typeface="굴림" charset="-127"/>
              </a:rPr>
              <a:t>=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  <a:p>
            <a:endParaRPr lang="en-US" altLang="ko-KR" sz="2000">
              <a:ea typeface="굴림" charset="-127"/>
            </a:endParaRPr>
          </a:p>
          <a:p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=1, p</a:t>
            </a:r>
            <a:r>
              <a:rPr lang="en-US" altLang="ko-KR" sz="2000" baseline="-25000">
                <a:ea typeface="굴림" charset="-127"/>
              </a:rPr>
              <a:t>0</a:t>
            </a: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  <a:p>
            <a:endParaRPr lang="en-US" altLang="ko-KR" sz="2000" baseline="-25000">
              <a:ea typeface="굴림" charset="-127"/>
            </a:endParaRPr>
          </a:p>
        </p:txBody>
      </p: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220072" y="4267200"/>
            <a:ext cx="990600" cy="433388"/>
            <a:chOff x="3888" y="2208"/>
            <a:chExt cx="624" cy="273"/>
          </a:xfrm>
        </p:grpSpPr>
        <p:sp>
          <p:nvSpPr>
            <p:cNvPr id="32797" name="Text Box 15"/>
            <p:cNvSpPr txBox="1">
              <a:spLocks noChangeArrowheads="1"/>
            </p:cNvSpPr>
            <p:nvPr/>
          </p:nvSpPr>
          <p:spPr bwMode="auto">
            <a:xfrm>
              <a:off x="3888" y="2208"/>
              <a:ext cx="624" cy="26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3</a:t>
              </a:r>
            </a:p>
          </p:txBody>
        </p:sp>
        <p:sp>
          <p:nvSpPr>
            <p:cNvPr id="32798" name="Line 16"/>
            <p:cNvSpPr>
              <a:spLocks noChangeShapeType="1"/>
            </p:cNvSpPr>
            <p:nvPr/>
          </p:nvSpPr>
          <p:spPr bwMode="auto">
            <a:xfrm flipH="1" flipV="1">
              <a:off x="4256" y="2208"/>
              <a:ext cx="0" cy="2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2781" name="Line 17"/>
          <p:cNvSpPr>
            <a:spLocks noChangeShapeType="1"/>
          </p:cNvSpPr>
          <p:nvPr/>
        </p:nvSpPr>
        <p:spPr bwMode="auto">
          <a:xfrm>
            <a:off x="5296272" y="4038600"/>
            <a:ext cx="2286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3352800" y="5357813"/>
            <a:ext cx="4306888" cy="1119187"/>
            <a:chOff x="2087" y="2016"/>
            <a:chExt cx="2713" cy="705"/>
          </a:xfrm>
        </p:grpSpPr>
        <p:sp>
          <p:nvSpPr>
            <p:cNvPr id="32788" name="Text Box 19"/>
            <p:cNvSpPr txBox="1">
              <a:spLocks noChangeArrowheads="1"/>
            </p:cNvSpPr>
            <p:nvPr/>
          </p:nvSpPr>
          <p:spPr bwMode="auto">
            <a:xfrm>
              <a:off x="3696" y="2064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2789" name="AutoShape 20"/>
            <p:cNvSpPr>
              <a:spLocks noChangeArrowheads="1"/>
            </p:cNvSpPr>
            <p:nvPr/>
          </p:nvSpPr>
          <p:spPr bwMode="auto">
            <a:xfrm>
              <a:off x="2087" y="2256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2790" name="Text Box 21"/>
            <p:cNvSpPr txBox="1">
              <a:spLocks noChangeArrowheads="1"/>
            </p:cNvSpPr>
            <p:nvPr/>
          </p:nvSpPr>
          <p:spPr bwMode="auto">
            <a:xfrm>
              <a:off x="2400" y="2016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2791" name="Line 22"/>
            <p:cNvSpPr>
              <a:spLocks noChangeShapeType="1"/>
            </p:cNvSpPr>
            <p:nvPr/>
          </p:nvSpPr>
          <p:spPr bwMode="auto">
            <a:xfrm>
              <a:off x="2640" y="2256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792" name="Line 23"/>
            <p:cNvSpPr>
              <a:spLocks noChangeShapeType="1"/>
            </p:cNvSpPr>
            <p:nvPr/>
          </p:nvSpPr>
          <p:spPr bwMode="auto">
            <a:xfrm flipV="1">
              <a:off x="2976" y="2256"/>
              <a:ext cx="48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793" name="Text Box 24"/>
            <p:cNvSpPr txBox="1">
              <a:spLocks noChangeArrowheads="1"/>
            </p:cNvSpPr>
            <p:nvPr/>
          </p:nvSpPr>
          <p:spPr bwMode="auto">
            <a:xfrm>
              <a:off x="2784" y="2016"/>
              <a:ext cx="576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NULL</a:t>
              </a:r>
            </a:p>
          </p:txBody>
        </p:sp>
        <p:grpSp>
          <p:nvGrpSpPr>
            <p:cNvPr id="5" name="Group 25"/>
            <p:cNvGrpSpPr>
              <a:grpSpLocks/>
            </p:cNvGrpSpPr>
            <p:nvPr/>
          </p:nvGrpSpPr>
          <p:grpSpPr bwMode="auto">
            <a:xfrm>
              <a:off x="2496" y="2448"/>
              <a:ext cx="624" cy="273"/>
              <a:chOff x="3888" y="2208"/>
              <a:chExt cx="624" cy="273"/>
            </a:xfrm>
          </p:grpSpPr>
          <p:sp>
            <p:nvSpPr>
              <p:cNvPr id="32795" name="Text Box 26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2796" name="Line 27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</p:grpSp>
      <p:sp>
        <p:nvSpPr>
          <p:cNvPr id="32783" name="Text Box 28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2784" name="Text Box 29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32785" name="Text Box 30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2786" name="Text Box 31"/>
          <p:cNvSpPr txBox="1">
            <a:spLocks noChangeArrowheads="1"/>
          </p:cNvSpPr>
          <p:nvPr/>
        </p:nvSpPr>
        <p:spPr bwMode="auto">
          <a:xfrm>
            <a:off x="7620000" y="5029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2787" name="Freeform 32"/>
          <p:cNvSpPr>
            <a:spLocks/>
          </p:cNvSpPr>
          <p:nvPr/>
        </p:nvSpPr>
        <p:spPr bwMode="auto">
          <a:xfrm>
            <a:off x="5561385" y="3984625"/>
            <a:ext cx="608012" cy="434975"/>
          </a:xfrm>
          <a:custGeom>
            <a:avLst/>
            <a:gdLst>
              <a:gd name="T0" fmla="*/ 265 w 383"/>
              <a:gd name="T1" fmla="*/ 274 h 274"/>
              <a:gd name="T2" fmla="*/ 339 w 383"/>
              <a:gd name="T3" fmla="*/ 23 h 274"/>
              <a:gd name="T4" fmla="*/ 0 w 383"/>
              <a:gd name="T5" fmla="*/ 133 h 274"/>
              <a:gd name="T6" fmla="*/ 0 60000 65536"/>
              <a:gd name="T7" fmla="*/ 0 60000 65536"/>
              <a:gd name="T8" fmla="*/ 0 60000 65536"/>
              <a:gd name="T9" fmla="*/ 0 w 383"/>
              <a:gd name="T10" fmla="*/ 0 h 274"/>
              <a:gd name="T11" fmla="*/ 383 w 383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3" h="274">
                <a:moveTo>
                  <a:pt x="265" y="274"/>
                </a:moveTo>
                <a:cubicBezTo>
                  <a:pt x="277" y="232"/>
                  <a:pt x="383" y="46"/>
                  <a:pt x="339" y="23"/>
                </a:cubicBezTo>
                <a:cubicBezTo>
                  <a:pt x="295" y="0"/>
                  <a:pt x="71" y="110"/>
                  <a:pt x="0" y="133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3797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3798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3799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3800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3810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3811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3812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3802" name="Text Box 13"/>
          <p:cNvSpPr txBox="1">
            <a:spLocks noChangeArrowheads="1"/>
          </p:cNvSpPr>
          <p:nvPr/>
        </p:nvSpPr>
        <p:spPr bwMode="auto">
          <a:xfrm>
            <a:off x="5867400" y="3276600"/>
            <a:ext cx="1752600" cy="10064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p=p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, x=x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,</a:t>
            </a:r>
            <a:br>
              <a:rPr lang="en-US" altLang="ko-KR" sz="2000">
                <a:ea typeface="굴림" charset="-127"/>
              </a:rPr>
            </a:br>
            <a:r>
              <a:rPr lang="en-US" altLang="ko-KR" sz="2000">
                <a:ea typeface="굴림" charset="-127"/>
              </a:rPr>
              <a:t>p-&gt;v =v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,</a:t>
            </a:r>
            <a:r>
              <a:rPr lang="en-US" altLang="ko-KR" sz="2000" baseline="-25000">
                <a:ea typeface="굴림" charset="-127"/>
              </a:rPr>
              <a:t> </a:t>
            </a:r>
            <a:br>
              <a:rPr lang="en-US" altLang="ko-KR" sz="2000" baseline="-25000">
                <a:ea typeface="굴림" charset="-127"/>
              </a:rPr>
            </a:br>
            <a:r>
              <a:rPr lang="en-US" altLang="ko-KR" sz="2000">
                <a:ea typeface="굴림" charset="-127"/>
              </a:rPr>
              <a:t>p-&gt;next=n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3803" name="AutoShape 14"/>
          <p:cNvSpPr>
            <a:spLocks noChangeArrowheads="1"/>
          </p:cNvSpPr>
          <p:nvPr/>
        </p:nvSpPr>
        <p:spPr bwMode="auto">
          <a:xfrm>
            <a:off x="3313113" y="3581400"/>
            <a:ext cx="557212" cy="152400"/>
          </a:xfrm>
          <a:prstGeom prst="leftArrow">
            <a:avLst>
              <a:gd name="adj1" fmla="val 50000"/>
              <a:gd name="adj2" fmla="val 91406"/>
            </a:avLst>
          </a:prstGeom>
          <a:solidFill>
            <a:srgbClr val="800000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  <p:sp>
        <p:nvSpPr>
          <p:cNvPr id="33804" name="Text Box 15"/>
          <p:cNvSpPr txBox="1">
            <a:spLocks noChangeArrowheads="1"/>
          </p:cNvSpPr>
          <p:nvPr/>
        </p:nvSpPr>
        <p:spPr bwMode="auto">
          <a:xfrm>
            <a:off x="3810000" y="3200400"/>
            <a:ext cx="21336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  p</a:t>
            </a:r>
            <a:br>
              <a:rPr lang="en-US" altLang="ko-KR" sz="2000">
                <a:ea typeface="굴림" charset="-127"/>
              </a:rPr>
            </a:br>
            <a:r>
              <a:rPr lang="en-US" altLang="ko-KR" sz="2000">
                <a:ea typeface="굴림" charset="-127"/>
              </a:rPr>
              <a:t>               , x=1 </a:t>
            </a:r>
          </a:p>
        </p:txBody>
      </p:sp>
      <p:sp>
        <p:nvSpPr>
          <p:cNvPr id="33805" name="Line 16"/>
          <p:cNvSpPr>
            <a:spLocks noChangeShapeType="1"/>
          </p:cNvSpPr>
          <p:nvPr/>
        </p:nvSpPr>
        <p:spPr bwMode="auto">
          <a:xfrm>
            <a:off x="4191000" y="3581400"/>
            <a:ext cx="76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962400" y="3886200"/>
            <a:ext cx="990600" cy="433388"/>
            <a:chOff x="3888" y="2208"/>
            <a:chExt cx="624" cy="273"/>
          </a:xfrm>
        </p:grpSpPr>
        <p:sp>
          <p:nvSpPr>
            <p:cNvPr id="33808" name="Text Box 20"/>
            <p:cNvSpPr txBox="1">
              <a:spLocks noChangeArrowheads="1"/>
            </p:cNvSpPr>
            <p:nvPr/>
          </p:nvSpPr>
          <p:spPr bwMode="auto">
            <a:xfrm>
              <a:off x="3888" y="2208"/>
              <a:ext cx="624" cy="26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3</a:t>
              </a:r>
            </a:p>
          </p:txBody>
        </p:sp>
        <p:sp>
          <p:nvSpPr>
            <p:cNvPr id="33809" name="Line 21"/>
            <p:cNvSpPr>
              <a:spLocks noChangeShapeType="1"/>
            </p:cNvSpPr>
            <p:nvPr/>
          </p:nvSpPr>
          <p:spPr bwMode="auto">
            <a:xfrm flipH="1" flipV="1">
              <a:off x="4256" y="2208"/>
              <a:ext cx="0" cy="2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3807" name="Freeform 22"/>
          <p:cNvSpPr>
            <a:spLocks/>
          </p:cNvSpPr>
          <p:nvPr/>
        </p:nvSpPr>
        <p:spPr bwMode="auto">
          <a:xfrm>
            <a:off x="4343400" y="3581400"/>
            <a:ext cx="608013" cy="434975"/>
          </a:xfrm>
          <a:custGeom>
            <a:avLst/>
            <a:gdLst>
              <a:gd name="T0" fmla="*/ 265 w 383"/>
              <a:gd name="T1" fmla="*/ 274 h 274"/>
              <a:gd name="T2" fmla="*/ 339 w 383"/>
              <a:gd name="T3" fmla="*/ 23 h 274"/>
              <a:gd name="T4" fmla="*/ 0 w 383"/>
              <a:gd name="T5" fmla="*/ 133 h 274"/>
              <a:gd name="T6" fmla="*/ 0 60000 65536"/>
              <a:gd name="T7" fmla="*/ 0 60000 65536"/>
              <a:gd name="T8" fmla="*/ 0 60000 65536"/>
              <a:gd name="T9" fmla="*/ 0 w 383"/>
              <a:gd name="T10" fmla="*/ 0 h 274"/>
              <a:gd name="T11" fmla="*/ 383 w 383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3" h="274">
                <a:moveTo>
                  <a:pt x="265" y="274"/>
                </a:moveTo>
                <a:cubicBezTo>
                  <a:pt x="277" y="232"/>
                  <a:pt x="383" y="46"/>
                  <a:pt x="339" y="23"/>
                </a:cubicBezTo>
                <a:cubicBezTo>
                  <a:pt x="295" y="0"/>
                  <a:pt x="71" y="110"/>
                  <a:pt x="0" y="133"/>
                </a:cubicBezTo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>
              <a:ea typeface="굴림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4821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4822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4823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4824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4836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4837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4838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4826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3352800" y="3733800"/>
            <a:ext cx="4306888" cy="1119188"/>
            <a:chOff x="2112" y="2400"/>
            <a:chExt cx="2713" cy="705"/>
          </a:xfrm>
        </p:grpSpPr>
        <p:sp>
          <p:nvSpPr>
            <p:cNvPr id="34828" name="Text Box 13"/>
            <p:cNvSpPr txBox="1">
              <a:spLocks noChangeArrowheads="1"/>
            </p:cNvSpPr>
            <p:nvPr/>
          </p:nvSpPr>
          <p:spPr bwMode="auto">
            <a:xfrm>
              <a:off x="3721" y="2448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4829" name="AutoShape 14"/>
            <p:cNvSpPr>
              <a:spLocks noChangeArrowheads="1"/>
            </p:cNvSpPr>
            <p:nvPr/>
          </p:nvSpPr>
          <p:spPr bwMode="auto">
            <a:xfrm>
              <a:off x="2112" y="2640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4830" name="Text Box 15"/>
            <p:cNvSpPr txBox="1">
              <a:spLocks noChangeArrowheads="1"/>
            </p:cNvSpPr>
            <p:nvPr/>
          </p:nvSpPr>
          <p:spPr bwMode="auto">
            <a:xfrm>
              <a:off x="2425" y="2400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4831" name="Line 16"/>
            <p:cNvSpPr>
              <a:spLocks noChangeShapeType="1"/>
            </p:cNvSpPr>
            <p:nvPr/>
          </p:nvSpPr>
          <p:spPr bwMode="auto">
            <a:xfrm>
              <a:off x="2665" y="2640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521" y="2832"/>
              <a:ext cx="624" cy="273"/>
              <a:chOff x="3888" y="2208"/>
              <a:chExt cx="624" cy="273"/>
            </a:xfrm>
          </p:grpSpPr>
          <p:sp>
            <p:nvSpPr>
              <p:cNvPr id="34834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4835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4833" name="Freeform 23"/>
            <p:cNvSpPr>
              <a:spLocks/>
            </p:cNvSpPr>
            <p:nvPr/>
          </p:nvSpPr>
          <p:spPr bwMode="auto">
            <a:xfrm>
              <a:off x="2736" y="2640"/>
              <a:ext cx="383" cy="274"/>
            </a:xfrm>
            <a:custGeom>
              <a:avLst/>
              <a:gdLst>
                <a:gd name="T0" fmla="*/ 265 w 383"/>
                <a:gd name="T1" fmla="*/ 274 h 274"/>
                <a:gd name="T2" fmla="*/ 339 w 383"/>
                <a:gd name="T3" fmla="*/ 23 h 274"/>
                <a:gd name="T4" fmla="*/ 0 w 383"/>
                <a:gd name="T5" fmla="*/ 133 h 274"/>
                <a:gd name="T6" fmla="*/ 0 60000 65536"/>
                <a:gd name="T7" fmla="*/ 0 60000 65536"/>
                <a:gd name="T8" fmla="*/ 0 60000 65536"/>
                <a:gd name="T9" fmla="*/ 0 w 383"/>
                <a:gd name="T10" fmla="*/ 0 h 274"/>
                <a:gd name="T11" fmla="*/ 383 w 383"/>
                <a:gd name="T12" fmla="*/ 274 h 2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3" h="274">
                  <a:moveTo>
                    <a:pt x="265" y="274"/>
                  </a:moveTo>
                  <a:cubicBezTo>
                    <a:pt x="277" y="232"/>
                    <a:pt x="383" y="46"/>
                    <a:pt x="339" y="23"/>
                  </a:cubicBezTo>
                  <a:cubicBezTo>
                    <a:pt x="295" y="0"/>
                    <a:pt x="71" y="110"/>
                    <a:pt x="0" y="13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5845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5846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5847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5848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5861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5862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5863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5850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5851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3352800" y="4038600"/>
            <a:ext cx="4306888" cy="1119188"/>
            <a:chOff x="2112" y="2592"/>
            <a:chExt cx="2713" cy="705"/>
          </a:xfrm>
        </p:grpSpPr>
        <p:sp>
          <p:nvSpPr>
            <p:cNvPr id="35853" name="Text Box 13"/>
            <p:cNvSpPr txBox="1">
              <a:spLocks noChangeArrowheads="1"/>
            </p:cNvSpPr>
            <p:nvPr/>
          </p:nvSpPr>
          <p:spPr bwMode="auto">
            <a:xfrm>
              <a:off x="3721" y="2640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5854" name="AutoShape 14"/>
            <p:cNvSpPr>
              <a:spLocks noChangeArrowheads="1"/>
            </p:cNvSpPr>
            <p:nvPr/>
          </p:nvSpPr>
          <p:spPr bwMode="auto">
            <a:xfrm>
              <a:off x="2112" y="2832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5855" name="Text Box 15"/>
            <p:cNvSpPr txBox="1">
              <a:spLocks noChangeArrowheads="1"/>
            </p:cNvSpPr>
            <p:nvPr/>
          </p:nvSpPr>
          <p:spPr bwMode="auto">
            <a:xfrm>
              <a:off x="2425" y="2592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5856" name="Line 16"/>
            <p:cNvSpPr>
              <a:spLocks noChangeShapeType="1"/>
            </p:cNvSpPr>
            <p:nvPr/>
          </p:nvSpPr>
          <p:spPr bwMode="auto">
            <a:xfrm>
              <a:off x="2665" y="2832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521" y="3024"/>
              <a:ext cx="624" cy="273"/>
              <a:chOff x="3888" y="2208"/>
              <a:chExt cx="624" cy="273"/>
            </a:xfrm>
          </p:grpSpPr>
          <p:sp>
            <p:nvSpPr>
              <p:cNvPr id="35859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5860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5858" name="Freeform 24"/>
            <p:cNvSpPr>
              <a:spLocks/>
            </p:cNvSpPr>
            <p:nvPr/>
          </p:nvSpPr>
          <p:spPr bwMode="auto">
            <a:xfrm>
              <a:off x="2736" y="2832"/>
              <a:ext cx="383" cy="274"/>
            </a:xfrm>
            <a:custGeom>
              <a:avLst/>
              <a:gdLst>
                <a:gd name="T0" fmla="*/ 265 w 383"/>
                <a:gd name="T1" fmla="*/ 274 h 274"/>
                <a:gd name="T2" fmla="*/ 339 w 383"/>
                <a:gd name="T3" fmla="*/ 23 h 274"/>
                <a:gd name="T4" fmla="*/ 0 w 383"/>
                <a:gd name="T5" fmla="*/ 133 h 274"/>
                <a:gd name="T6" fmla="*/ 0 60000 65536"/>
                <a:gd name="T7" fmla="*/ 0 60000 65536"/>
                <a:gd name="T8" fmla="*/ 0 60000 65536"/>
                <a:gd name="T9" fmla="*/ 0 w 383"/>
                <a:gd name="T10" fmla="*/ 0 h 274"/>
                <a:gd name="T11" fmla="*/ 383 w 383"/>
                <a:gd name="T12" fmla="*/ 274 h 2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3" h="274">
                  <a:moveTo>
                    <a:pt x="265" y="274"/>
                  </a:moveTo>
                  <a:cubicBezTo>
                    <a:pt x="277" y="232"/>
                    <a:pt x="383" y="46"/>
                    <a:pt x="339" y="23"/>
                  </a:cubicBezTo>
                  <a:cubicBezTo>
                    <a:pt x="295" y="0"/>
                    <a:pt x="71" y="110"/>
                    <a:pt x="0" y="13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6869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6870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6871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6872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6886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6887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6888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6874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6875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36876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352800" y="4343400"/>
            <a:ext cx="4306888" cy="1119188"/>
            <a:chOff x="2112" y="2784"/>
            <a:chExt cx="2713" cy="705"/>
          </a:xfrm>
        </p:grpSpPr>
        <p:sp>
          <p:nvSpPr>
            <p:cNvPr id="36878" name="Text Box 13"/>
            <p:cNvSpPr txBox="1">
              <a:spLocks noChangeArrowheads="1"/>
            </p:cNvSpPr>
            <p:nvPr/>
          </p:nvSpPr>
          <p:spPr bwMode="auto">
            <a:xfrm>
              <a:off x="3721" y="2832"/>
              <a:ext cx="1104" cy="634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p=p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 x=x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p-&gt;v =v</a:t>
              </a:r>
              <a:r>
                <a:rPr lang="en-US" altLang="ko-KR" sz="2000" baseline="-25000">
                  <a:ea typeface="굴림" charset="-127"/>
                </a:rPr>
                <a:t>0</a:t>
              </a:r>
              <a:r>
                <a:rPr lang="en-US" altLang="ko-KR" sz="2000">
                  <a:ea typeface="굴림" charset="-127"/>
                </a:rPr>
                <a:t>,</a:t>
              </a:r>
              <a:r>
                <a:rPr lang="en-US" altLang="ko-KR" sz="2000" baseline="-25000">
                  <a:ea typeface="굴림" charset="-127"/>
                </a:rPr>
                <a:t> </a:t>
              </a:r>
              <a:br>
                <a:rPr lang="en-US" altLang="ko-KR" sz="2000" baseline="-25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p-&gt;next=n</a:t>
              </a:r>
              <a:r>
                <a:rPr lang="en-US" altLang="ko-KR" sz="2000" baseline="-25000">
                  <a:ea typeface="굴림" charset="-127"/>
                </a:rPr>
                <a:t>0</a:t>
              </a:r>
            </a:p>
          </p:txBody>
        </p:sp>
        <p:sp>
          <p:nvSpPr>
            <p:cNvPr id="36879" name="AutoShape 14"/>
            <p:cNvSpPr>
              <a:spLocks noChangeArrowheads="1"/>
            </p:cNvSpPr>
            <p:nvPr/>
          </p:nvSpPr>
          <p:spPr bwMode="auto">
            <a:xfrm>
              <a:off x="2112" y="3024"/>
              <a:ext cx="351" cy="96"/>
            </a:xfrm>
            <a:prstGeom prst="leftArrow">
              <a:avLst>
                <a:gd name="adj1" fmla="val 50000"/>
                <a:gd name="adj2" fmla="val 91406"/>
              </a:avLst>
            </a:prstGeom>
            <a:solidFill>
              <a:srgbClr val="800000"/>
            </a:solidFill>
            <a:ln w="12700" algn="ctr">
              <a:solidFill>
                <a:schemeClr val="tx1"/>
              </a:solidFill>
              <a:miter lim="800000"/>
              <a:headEnd type="none" w="lg" len="lg"/>
              <a:tailEnd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  <p:sp>
          <p:nvSpPr>
            <p:cNvPr id="36880" name="Text Box 15"/>
            <p:cNvSpPr txBox="1">
              <a:spLocks noChangeArrowheads="1"/>
            </p:cNvSpPr>
            <p:nvPr/>
          </p:nvSpPr>
          <p:spPr bwMode="auto">
            <a:xfrm>
              <a:off x="2425" y="2784"/>
              <a:ext cx="1344" cy="442"/>
            </a:xfrm>
            <a:prstGeom prst="rect">
              <a:avLst/>
            </a:prstGeom>
            <a:noFill/>
            <a:ln w="12700" algn="ctr">
              <a:noFill/>
              <a:miter lim="800000"/>
              <a:headEnd type="none" w="lg" len="lg"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ko-KR" sz="2000">
                  <a:ea typeface="굴림" charset="-127"/>
                </a:rPr>
                <a:t>  p</a:t>
              </a:r>
              <a:br>
                <a:rPr lang="en-US" altLang="ko-KR" sz="2000">
                  <a:ea typeface="굴림" charset="-127"/>
                </a:rPr>
              </a:br>
              <a:r>
                <a:rPr lang="en-US" altLang="ko-KR" sz="2000">
                  <a:ea typeface="굴림" charset="-127"/>
                </a:rPr>
                <a:t>               , x=1 </a:t>
              </a:r>
            </a:p>
          </p:txBody>
        </p:sp>
        <p:sp>
          <p:nvSpPr>
            <p:cNvPr id="36881" name="Line 16"/>
            <p:cNvSpPr>
              <a:spLocks noChangeShapeType="1"/>
            </p:cNvSpPr>
            <p:nvPr/>
          </p:nvSpPr>
          <p:spPr bwMode="auto">
            <a:xfrm>
              <a:off x="2665" y="3024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2521" y="3216"/>
              <a:ext cx="624" cy="273"/>
              <a:chOff x="3888" y="2208"/>
              <a:chExt cx="624" cy="273"/>
            </a:xfrm>
          </p:grpSpPr>
          <p:sp>
            <p:nvSpPr>
              <p:cNvPr id="36884" name="Text Box 20"/>
              <p:cNvSpPr txBox="1">
                <a:spLocks noChangeArrowheads="1"/>
              </p:cNvSpPr>
              <p:nvPr/>
            </p:nvSpPr>
            <p:spPr bwMode="auto">
              <a:xfrm>
                <a:off x="3888" y="2208"/>
                <a:ext cx="624" cy="267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3</a:t>
                </a:r>
              </a:p>
            </p:txBody>
          </p:sp>
          <p:sp>
            <p:nvSpPr>
              <p:cNvPr id="36885" name="Line 21"/>
              <p:cNvSpPr>
                <a:spLocks noChangeShapeType="1"/>
              </p:cNvSpPr>
              <p:nvPr/>
            </p:nvSpPr>
            <p:spPr bwMode="auto">
              <a:xfrm flipH="1" flipV="1">
                <a:off x="4256" y="2208"/>
                <a:ext cx="0" cy="27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6883" name="Freeform 25"/>
            <p:cNvSpPr>
              <a:spLocks/>
            </p:cNvSpPr>
            <p:nvPr/>
          </p:nvSpPr>
          <p:spPr bwMode="auto">
            <a:xfrm>
              <a:off x="2736" y="3024"/>
              <a:ext cx="383" cy="274"/>
            </a:xfrm>
            <a:custGeom>
              <a:avLst/>
              <a:gdLst>
                <a:gd name="T0" fmla="*/ 265 w 383"/>
                <a:gd name="T1" fmla="*/ 274 h 274"/>
                <a:gd name="T2" fmla="*/ 339 w 383"/>
                <a:gd name="T3" fmla="*/ 23 h 274"/>
                <a:gd name="T4" fmla="*/ 0 w 383"/>
                <a:gd name="T5" fmla="*/ 133 h 274"/>
                <a:gd name="T6" fmla="*/ 0 60000 65536"/>
                <a:gd name="T7" fmla="*/ 0 60000 65536"/>
                <a:gd name="T8" fmla="*/ 0 60000 65536"/>
                <a:gd name="T9" fmla="*/ 0 w 383"/>
                <a:gd name="T10" fmla="*/ 0 h 274"/>
                <a:gd name="T11" fmla="*/ 383 w 383"/>
                <a:gd name="T12" fmla="*/ 274 h 2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3" h="274">
                  <a:moveTo>
                    <a:pt x="265" y="274"/>
                  </a:moveTo>
                  <a:cubicBezTo>
                    <a:pt x="277" y="232"/>
                    <a:pt x="383" y="46"/>
                    <a:pt x="339" y="23"/>
                  </a:cubicBezTo>
                  <a:cubicBezTo>
                    <a:pt x="295" y="0"/>
                    <a:pt x="71" y="110"/>
                    <a:pt x="0" y="13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 dirty="0" err="1">
                <a:ea typeface="굴림" charset="-127"/>
              </a:rPr>
              <a:t>Concolic</a:t>
            </a:r>
            <a:r>
              <a:rPr lang="en-US" altLang="ko-KR" sz="3800" dirty="0">
                <a:ea typeface="굴림" charset="-127"/>
              </a:rPr>
              <a:t> Testing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sp>
        <p:nvSpPr>
          <p:cNvPr id="37893" name="Line 4"/>
          <p:cNvSpPr>
            <a:spLocks noChangeShapeType="1"/>
          </p:cNvSpPr>
          <p:nvPr/>
        </p:nvSpPr>
        <p:spPr bwMode="auto">
          <a:xfrm>
            <a:off x="58674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7894" name="Line 5"/>
          <p:cNvSpPr>
            <a:spLocks noChangeShapeType="1"/>
          </p:cNvSpPr>
          <p:nvPr/>
        </p:nvSpPr>
        <p:spPr bwMode="auto">
          <a:xfrm>
            <a:off x="7620000" y="1828800"/>
            <a:ext cx="0" cy="4572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lg" len="lg"/>
            <a:tailEnd type="triangle" w="lg" len="med"/>
          </a:ln>
        </p:spPr>
        <p:txBody>
          <a:bodyPr anchor="ctr"/>
          <a:lstStyle/>
          <a:p>
            <a:endParaRPr lang="ko-KR" altLang="en-US"/>
          </a:p>
        </p:txBody>
      </p:sp>
      <p:sp>
        <p:nvSpPr>
          <p:cNvPr id="37895" name="Text Box 6"/>
          <p:cNvSpPr txBox="1">
            <a:spLocks noChangeArrowheads="1"/>
          </p:cNvSpPr>
          <p:nvPr/>
        </p:nvSpPr>
        <p:spPr bwMode="auto">
          <a:xfrm>
            <a:off x="51054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Concrete Execution</a:t>
            </a:r>
          </a:p>
        </p:txBody>
      </p:sp>
      <p:sp>
        <p:nvSpPr>
          <p:cNvPr id="37896" name="Text Box 7"/>
          <p:cNvSpPr txBox="1">
            <a:spLocks noChangeArrowheads="1"/>
          </p:cNvSpPr>
          <p:nvPr/>
        </p:nvSpPr>
        <p:spPr bwMode="auto">
          <a:xfrm>
            <a:off x="6934200" y="914400"/>
            <a:ext cx="1524000" cy="7016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Symbolic Execution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267200" y="1676400"/>
            <a:ext cx="4876800" cy="701675"/>
            <a:chOff x="2688" y="960"/>
            <a:chExt cx="3072" cy="442"/>
          </a:xfrm>
        </p:grpSpPr>
        <p:sp>
          <p:nvSpPr>
            <p:cNvPr id="37914" name="Text Box 9"/>
            <p:cNvSpPr txBox="1">
              <a:spLocks noChangeArrowheads="1"/>
            </p:cNvSpPr>
            <p:nvPr/>
          </p:nvSpPr>
          <p:spPr bwMode="auto">
            <a:xfrm>
              <a:off x="2688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concrete state</a:t>
              </a:r>
            </a:p>
          </p:txBody>
        </p:sp>
        <p:sp>
          <p:nvSpPr>
            <p:cNvPr id="37915" name="Text Box 10"/>
            <p:cNvSpPr txBox="1">
              <a:spLocks noChangeArrowheads="1"/>
            </p:cNvSpPr>
            <p:nvPr/>
          </p:nvSpPr>
          <p:spPr bwMode="auto">
            <a:xfrm>
              <a:off x="3936" y="960"/>
              <a:ext cx="864" cy="442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symbolic state</a:t>
              </a:r>
            </a:p>
          </p:txBody>
        </p:sp>
        <p:sp>
          <p:nvSpPr>
            <p:cNvPr id="37916" name="Text Box 11"/>
            <p:cNvSpPr txBox="1">
              <a:spLocks noChangeArrowheads="1"/>
            </p:cNvSpPr>
            <p:nvPr/>
          </p:nvSpPr>
          <p:spPr bwMode="auto">
            <a:xfrm>
              <a:off x="4800" y="960"/>
              <a:ext cx="960" cy="250"/>
            </a:xfrm>
            <a:prstGeom prst="rect">
              <a:avLst/>
            </a:prstGeom>
            <a:noFill/>
            <a:ln w="25400" algn="ctr">
              <a:noFill/>
              <a:miter lim="800000"/>
              <a:headEnd type="none" w="lg" len="lg"/>
              <a:tailEnd type="none" w="lg" len="lg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sz="2000">
                  <a:solidFill>
                    <a:schemeClr val="hlink"/>
                  </a:solidFill>
                  <a:ea typeface="굴림" charset="-127"/>
                </a:rPr>
                <a:t>constraints</a:t>
              </a:r>
            </a:p>
          </p:txBody>
        </p:sp>
      </p:grpSp>
      <p:sp>
        <p:nvSpPr>
          <p:cNvPr id="37898" name="Text Box 22"/>
          <p:cNvSpPr txBox="1">
            <a:spLocks noChangeArrowheads="1"/>
          </p:cNvSpPr>
          <p:nvPr/>
        </p:nvSpPr>
        <p:spPr bwMode="auto">
          <a:xfrm>
            <a:off x="7620000" y="3810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&gt;0</a:t>
            </a:r>
          </a:p>
        </p:txBody>
      </p:sp>
      <p:sp>
        <p:nvSpPr>
          <p:cNvPr id="37899" name="Text Box 23"/>
          <p:cNvSpPr txBox="1">
            <a:spLocks noChangeArrowheads="1"/>
          </p:cNvSpPr>
          <p:nvPr/>
        </p:nvSpPr>
        <p:spPr bwMode="auto">
          <a:xfrm>
            <a:off x="7620000" y="41910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 b="1">
                <a:ea typeface="굴림" charset="-127"/>
                <a:sym typeface="Symbol" pitchFamily="18" charset="2"/>
              </a:rPr>
              <a:t></a:t>
            </a:r>
            <a:r>
              <a:rPr lang="en-US" altLang="ko-KR" sz="2000">
                <a:ea typeface="굴림" charset="-127"/>
              </a:rPr>
              <a:t>NULL</a:t>
            </a:r>
          </a:p>
        </p:txBody>
      </p:sp>
      <p:sp>
        <p:nvSpPr>
          <p:cNvPr id="37900" name="Text Box 24"/>
          <p:cNvSpPr txBox="1">
            <a:spLocks noChangeArrowheads="1"/>
          </p:cNvSpPr>
          <p:nvPr/>
        </p:nvSpPr>
        <p:spPr bwMode="auto">
          <a:xfrm>
            <a:off x="7620000" y="4648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2x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</a:rPr>
              <a:t>+1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v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sp>
        <p:nvSpPr>
          <p:cNvPr id="37901" name="Text Box 25"/>
          <p:cNvSpPr txBox="1">
            <a:spLocks noChangeArrowheads="1"/>
          </p:cNvSpPr>
          <p:nvPr/>
        </p:nvSpPr>
        <p:spPr bwMode="auto">
          <a:xfrm>
            <a:off x="7620000" y="5029200"/>
            <a:ext cx="1524000" cy="396875"/>
          </a:xfrm>
          <a:prstGeom prst="rect">
            <a:avLst/>
          </a:prstGeom>
          <a:noFill/>
          <a:ln w="12700" algn="ctr">
            <a:noFill/>
            <a:miter lim="800000"/>
            <a:headEnd type="none" w="lg" len="lg"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2000">
                <a:ea typeface="굴림" charset="-127"/>
              </a:rPr>
              <a:t>n</a:t>
            </a:r>
            <a:r>
              <a:rPr lang="en-US" altLang="ko-KR" sz="2000" baseline="-25000">
                <a:ea typeface="굴림" charset="-127"/>
              </a:rPr>
              <a:t>0</a:t>
            </a:r>
            <a:r>
              <a:rPr lang="en-US" altLang="ko-KR" sz="2000">
                <a:ea typeface="굴림" charset="-127"/>
                <a:sym typeface="Symbol" pitchFamily="18" charset="2"/>
              </a:rPr>
              <a:t>=</a:t>
            </a:r>
            <a:r>
              <a:rPr lang="en-US" altLang="ko-KR" sz="2000">
                <a:ea typeface="굴림" charset="-127"/>
              </a:rPr>
              <a:t>p</a:t>
            </a:r>
            <a:r>
              <a:rPr lang="en-US" altLang="ko-KR" sz="2000" baseline="-25000">
                <a:ea typeface="굴림" charset="-127"/>
              </a:rPr>
              <a:t>0</a:t>
            </a:r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3352800" y="4648200"/>
            <a:ext cx="4306888" cy="1119188"/>
            <a:chOff x="2112" y="3072"/>
            <a:chExt cx="2713" cy="705"/>
          </a:xfrm>
        </p:grpSpPr>
        <p:grpSp>
          <p:nvGrpSpPr>
            <p:cNvPr id="4" name="Group 28"/>
            <p:cNvGrpSpPr>
              <a:grpSpLocks/>
            </p:cNvGrpSpPr>
            <p:nvPr/>
          </p:nvGrpSpPr>
          <p:grpSpPr bwMode="auto">
            <a:xfrm>
              <a:off x="2112" y="3072"/>
              <a:ext cx="2713" cy="705"/>
              <a:chOff x="2112" y="3312"/>
              <a:chExt cx="2713" cy="705"/>
            </a:xfrm>
          </p:grpSpPr>
          <p:sp>
            <p:nvSpPr>
              <p:cNvPr id="37907" name="Text Box 13"/>
              <p:cNvSpPr txBox="1">
                <a:spLocks noChangeArrowheads="1"/>
              </p:cNvSpPr>
              <p:nvPr/>
            </p:nvSpPr>
            <p:spPr bwMode="auto">
              <a:xfrm>
                <a:off x="3721" y="3360"/>
                <a:ext cx="1104" cy="634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p=p</a:t>
                </a:r>
                <a:r>
                  <a:rPr lang="en-US" altLang="ko-KR" sz="2000" baseline="-25000">
                    <a:ea typeface="굴림" charset="-127"/>
                  </a:rPr>
                  <a:t>0</a:t>
                </a:r>
                <a:r>
                  <a:rPr lang="en-US" altLang="ko-KR" sz="2000">
                    <a:ea typeface="굴림" charset="-127"/>
                  </a:rPr>
                  <a:t>, x=x</a:t>
                </a:r>
                <a:r>
                  <a:rPr lang="en-US" altLang="ko-KR" sz="2000" baseline="-25000">
                    <a:ea typeface="굴림" charset="-127"/>
                  </a:rPr>
                  <a:t>0</a:t>
                </a:r>
                <a:r>
                  <a:rPr lang="en-US" altLang="ko-KR" sz="2000">
                    <a:ea typeface="굴림" charset="-127"/>
                  </a:rPr>
                  <a:t>,</a:t>
                </a:r>
                <a:br>
                  <a:rPr lang="en-US" altLang="ko-KR" sz="2000">
                    <a:ea typeface="굴림" charset="-127"/>
                  </a:rPr>
                </a:br>
                <a:r>
                  <a:rPr lang="en-US" altLang="ko-KR" sz="2000">
                    <a:ea typeface="굴림" charset="-127"/>
                  </a:rPr>
                  <a:t>p-&gt;v =v</a:t>
                </a:r>
                <a:r>
                  <a:rPr lang="en-US" altLang="ko-KR" sz="2000" baseline="-25000">
                    <a:ea typeface="굴림" charset="-127"/>
                  </a:rPr>
                  <a:t>0</a:t>
                </a:r>
                <a:r>
                  <a:rPr lang="en-US" altLang="ko-KR" sz="2000">
                    <a:ea typeface="굴림" charset="-127"/>
                  </a:rPr>
                  <a:t>,</a:t>
                </a:r>
                <a:r>
                  <a:rPr lang="en-US" altLang="ko-KR" sz="2000" baseline="-25000">
                    <a:ea typeface="굴림" charset="-127"/>
                  </a:rPr>
                  <a:t> </a:t>
                </a:r>
                <a:br>
                  <a:rPr lang="en-US" altLang="ko-KR" sz="2000" baseline="-25000">
                    <a:ea typeface="굴림" charset="-127"/>
                  </a:rPr>
                </a:br>
                <a:r>
                  <a:rPr lang="en-US" altLang="ko-KR" sz="2000">
                    <a:ea typeface="굴림" charset="-127"/>
                  </a:rPr>
                  <a:t>p-&gt;next=n</a:t>
                </a:r>
                <a:r>
                  <a:rPr lang="en-US" altLang="ko-KR" sz="2000" baseline="-25000">
                    <a:ea typeface="굴림" charset="-127"/>
                  </a:rPr>
                  <a:t>0</a:t>
                </a:r>
              </a:p>
            </p:txBody>
          </p:sp>
          <p:sp>
            <p:nvSpPr>
              <p:cNvPr id="37908" name="AutoShape 14"/>
              <p:cNvSpPr>
                <a:spLocks noChangeArrowheads="1"/>
              </p:cNvSpPr>
              <p:nvPr/>
            </p:nvSpPr>
            <p:spPr bwMode="auto">
              <a:xfrm>
                <a:off x="2112" y="3552"/>
                <a:ext cx="351" cy="96"/>
              </a:xfrm>
              <a:prstGeom prst="leftArrow">
                <a:avLst>
                  <a:gd name="adj1" fmla="val 50000"/>
                  <a:gd name="adj2" fmla="val 91406"/>
                </a:avLst>
              </a:prstGeom>
              <a:solidFill>
                <a:srgbClr val="800000"/>
              </a:solidFill>
              <a:ln w="12700" algn="ctr">
                <a:solidFill>
                  <a:schemeClr val="tx1"/>
                </a:solidFill>
                <a:miter lim="800000"/>
                <a:headEnd type="none" w="lg" len="lg"/>
                <a:tailEnd/>
              </a:ln>
            </p:spPr>
            <p:txBody>
              <a:bodyPr wrap="none" anchor="ctr"/>
              <a:lstStyle/>
              <a:p>
                <a:endParaRPr lang="ko-KR" altLang="en-US">
                  <a:ea typeface="굴림" charset="-127"/>
                </a:endParaRPr>
              </a:p>
            </p:txBody>
          </p:sp>
          <p:sp>
            <p:nvSpPr>
              <p:cNvPr id="37909" name="Text Box 15"/>
              <p:cNvSpPr txBox="1">
                <a:spLocks noChangeArrowheads="1"/>
              </p:cNvSpPr>
              <p:nvPr/>
            </p:nvSpPr>
            <p:spPr bwMode="auto">
              <a:xfrm>
                <a:off x="2425" y="3312"/>
                <a:ext cx="1344" cy="442"/>
              </a:xfrm>
              <a:prstGeom prst="rect">
                <a:avLst/>
              </a:prstGeom>
              <a:noFill/>
              <a:ln w="12700" algn="ctr">
                <a:noFill/>
                <a:miter lim="800000"/>
                <a:headEnd type="none" w="lg" len="lg"/>
                <a:tailEnd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ko-KR" sz="2000">
                    <a:ea typeface="굴림" charset="-127"/>
                  </a:rPr>
                  <a:t>  p</a:t>
                </a:r>
                <a:br>
                  <a:rPr lang="en-US" altLang="ko-KR" sz="2000">
                    <a:ea typeface="굴림" charset="-127"/>
                  </a:rPr>
                </a:br>
                <a:r>
                  <a:rPr lang="en-US" altLang="ko-KR" sz="2000">
                    <a:ea typeface="굴림" charset="-127"/>
                  </a:rPr>
                  <a:t>               , x=1 </a:t>
                </a:r>
              </a:p>
            </p:txBody>
          </p:sp>
          <p:sp>
            <p:nvSpPr>
              <p:cNvPr id="37910" name="Line 16"/>
              <p:cNvSpPr>
                <a:spLocks noChangeShapeType="1"/>
              </p:cNvSpPr>
              <p:nvPr/>
            </p:nvSpPr>
            <p:spPr bwMode="auto">
              <a:xfrm>
                <a:off x="2665" y="3552"/>
                <a:ext cx="48" cy="1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pSp>
            <p:nvGrpSpPr>
              <p:cNvPr id="5" name="Group 19"/>
              <p:cNvGrpSpPr>
                <a:grpSpLocks/>
              </p:cNvGrpSpPr>
              <p:nvPr/>
            </p:nvGrpSpPr>
            <p:grpSpPr bwMode="auto">
              <a:xfrm>
                <a:off x="2521" y="3744"/>
                <a:ext cx="624" cy="273"/>
                <a:chOff x="3888" y="2208"/>
                <a:chExt cx="624" cy="273"/>
              </a:xfrm>
            </p:grpSpPr>
            <p:sp>
              <p:nvSpPr>
                <p:cNvPr id="3791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888" y="2208"/>
                  <a:ext cx="624" cy="267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altLang="ko-KR" sz="2000">
                      <a:ea typeface="굴림" charset="-127"/>
                    </a:rPr>
                    <a:t>  3</a:t>
                  </a:r>
                </a:p>
              </p:txBody>
            </p:sp>
            <p:sp>
              <p:nvSpPr>
                <p:cNvPr id="37913" name="Line 21"/>
                <p:cNvSpPr>
                  <a:spLocks noChangeShapeType="1"/>
                </p:cNvSpPr>
                <p:nvPr/>
              </p:nvSpPr>
              <p:spPr bwMode="auto">
                <a:xfrm flipH="1" flipV="1">
                  <a:off x="4256" y="2208"/>
                  <a:ext cx="0" cy="273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37906" name="Freeform 26"/>
            <p:cNvSpPr>
              <a:spLocks/>
            </p:cNvSpPr>
            <p:nvPr/>
          </p:nvSpPr>
          <p:spPr bwMode="auto">
            <a:xfrm>
              <a:off x="2736" y="3312"/>
              <a:ext cx="383" cy="274"/>
            </a:xfrm>
            <a:custGeom>
              <a:avLst/>
              <a:gdLst>
                <a:gd name="T0" fmla="*/ 265 w 383"/>
                <a:gd name="T1" fmla="*/ 274 h 274"/>
                <a:gd name="T2" fmla="*/ 339 w 383"/>
                <a:gd name="T3" fmla="*/ 23 h 274"/>
                <a:gd name="T4" fmla="*/ 0 w 383"/>
                <a:gd name="T5" fmla="*/ 133 h 274"/>
                <a:gd name="T6" fmla="*/ 0 60000 65536"/>
                <a:gd name="T7" fmla="*/ 0 60000 65536"/>
                <a:gd name="T8" fmla="*/ 0 60000 65536"/>
                <a:gd name="T9" fmla="*/ 0 w 383"/>
                <a:gd name="T10" fmla="*/ 0 h 274"/>
                <a:gd name="T11" fmla="*/ 383 w 383"/>
                <a:gd name="T12" fmla="*/ 274 h 27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3" h="274">
                  <a:moveTo>
                    <a:pt x="265" y="274"/>
                  </a:moveTo>
                  <a:cubicBezTo>
                    <a:pt x="277" y="232"/>
                    <a:pt x="383" y="46"/>
                    <a:pt x="339" y="23"/>
                  </a:cubicBezTo>
                  <a:cubicBezTo>
                    <a:pt x="295" y="0"/>
                    <a:pt x="71" y="110"/>
                    <a:pt x="0" y="13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ko-KR" altLang="en-US">
                <a:ea typeface="굴림" charset="-127"/>
              </a:endParaRPr>
            </a:p>
          </p:txBody>
        </p:sp>
      </p:grpSp>
      <p:sp>
        <p:nvSpPr>
          <p:cNvPr id="37903" name="AutoShape 29"/>
          <p:cNvSpPr>
            <a:spLocks noChangeArrowheads="1"/>
          </p:cNvSpPr>
          <p:nvPr/>
        </p:nvSpPr>
        <p:spPr bwMode="auto">
          <a:xfrm>
            <a:off x="3886200" y="2832100"/>
            <a:ext cx="3048000" cy="2514600"/>
          </a:xfrm>
          <a:prstGeom prst="star16">
            <a:avLst>
              <a:gd name="adj" fmla="val 37500"/>
            </a:avLst>
          </a:prstGeom>
          <a:solidFill>
            <a:srgbClr val="FFCC99"/>
          </a:solidFill>
          <a:ln w="12700" algn="ctr">
            <a:solidFill>
              <a:schemeClr val="tx1"/>
            </a:solidFill>
            <a:miter lim="800000"/>
            <a:headEnd type="none" w="lg" len="lg"/>
            <a:tailEnd/>
          </a:ln>
        </p:spPr>
        <p:txBody>
          <a:bodyPr wrap="none" anchor="ctr"/>
          <a:lstStyle/>
          <a:p>
            <a:r>
              <a:rPr lang="en-US" altLang="ko-KR" sz="2800" dirty="0">
                <a:solidFill>
                  <a:srgbClr val="FF0000"/>
                </a:solidFill>
                <a:ea typeface="굴림" charset="-127"/>
              </a:rPr>
              <a:t>Error() </a:t>
            </a:r>
          </a:p>
          <a:p>
            <a:r>
              <a:rPr lang="en-US" altLang="ko-KR" sz="2800" dirty="0">
                <a:solidFill>
                  <a:srgbClr val="FF0000"/>
                </a:solidFill>
                <a:ea typeface="굴림" charset="-127"/>
              </a:rPr>
              <a:t>reached</a:t>
            </a:r>
          </a:p>
        </p:txBody>
      </p:sp>
      <p:pic>
        <p:nvPicPr>
          <p:cNvPr id="37904" name="Picture 30" descr="j028603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3505200"/>
            <a:ext cx="919163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ko-KR" sz="3800">
                <a:ea typeface="굴림" charset="-127"/>
              </a:rPr>
              <a:t>4 Test Inputs Generated</a:t>
            </a: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typedef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v;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</a:t>
            </a:r>
            <a:r>
              <a:rPr lang="en-US" altLang="ko-KR" sz="2000" dirty="0" err="1">
                <a:ea typeface="굴림" charset="-127"/>
              </a:rPr>
              <a:t>struct</a:t>
            </a:r>
            <a:r>
              <a:rPr lang="en-US" altLang="ko-KR" sz="2000" dirty="0">
                <a:ea typeface="굴림" charset="-127"/>
              </a:rPr>
              <a:t> cell *next;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 cell;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f(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v) { 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2*v + 1;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</a:t>
            </a:r>
            <a:r>
              <a:rPr lang="en-US" altLang="ko-KR" sz="2000" dirty="0" err="1">
                <a:solidFill>
                  <a:srgbClr val="008000"/>
                </a:solidFill>
                <a:ea typeface="굴림" charset="-127"/>
              </a:rPr>
              <a:t>testme</a:t>
            </a:r>
            <a:r>
              <a:rPr lang="en-US" altLang="ko-KR" sz="2000" dirty="0">
                <a:ea typeface="굴림" charset="-127"/>
              </a:rPr>
              <a:t>(cell *p, </a:t>
            </a:r>
            <a:r>
              <a:rPr lang="en-US" altLang="ko-KR" sz="2000" dirty="0" err="1">
                <a:ea typeface="굴림" charset="-127"/>
              </a:rPr>
              <a:t>int</a:t>
            </a:r>
            <a:r>
              <a:rPr lang="en-US" altLang="ko-KR" sz="2000" dirty="0">
                <a:ea typeface="굴림" charset="-127"/>
              </a:rPr>
              <a:t> x) {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if (x &gt; 0)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if (p != NULL)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if (f(x) == p-&gt;v)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if (p-&gt;next == p)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        </a:t>
            </a:r>
            <a:r>
              <a:rPr lang="en-US" altLang="ko-KR" sz="2000" dirty="0">
                <a:solidFill>
                  <a:srgbClr val="FF3300"/>
                </a:solidFill>
                <a:ea typeface="굴림" charset="-127"/>
              </a:rPr>
              <a:t>Error();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  return 0;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altLang="ko-KR" sz="2000" dirty="0">
                <a:ea typeface="굴림" charset="-127"/>
              </a:rPr>
              <a:t>}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ko-KR" sz="2000" dirty="0">
              <a:ea typeface="굴림" charset="-127"/>
            </a:endParaRPr>
          </a:p>
        </p:txBody>
      </p:sp>
      <p:pic>
        <p:nvPicPr>
          <p:cNvPr id="38917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contrast="24000"/>
          </a:blip>
          <a:srcRect l="25835" t="23686" r="52831" b="19812"/>
          <a:stretch>
            <a:fillRect/>
          </a:stretch>
        </p:blipFill>
        <p:spPr>
          <a:xfrm>
            <a:off x="4572000" y="1066800"/>
            <a:ext cx="3733800" cy="5029200"/>
          </a:xfrm>
          <a:noFill/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Automated Software Analysis Techniques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4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14422"/>
            <a:ext cx="8606760" cy="521497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Aims to explore possible behaviors of target systems </a:t>
            </a:r>
            <a:r>
              <a:rPr lang="en-US" altLang="ko-KR" dirty="0">
                <a:solidFill>
                  <a:srgbClr val="FF0000"/>
                </a:solidFill>
              </a:rPr>
              <a:t>in an exhaustive manner </a:t>
            </a:r>
          </a:p>
          <a:p>
            <a:r>
              <a:rPr lang="en-US" altLang="ko-KR" dirty="0"/>
              <a:t>Key methods: </a:t>
            </a:r>
          </a:p>
          <a:p>
            <a:pPr lvl="1"/>
            <a:r>
              <a:rPr lang="en-US" altLang="ko-KR" dirty="0"/>
              <a:t>Represents a target program/or executions as a “logical formula”</a:t>
            </a:r>
          </a:p>
          <a:p>
            <a:pPr lvl="1"/>
            <a:r>
              <a:rPr lang="en-US" altLang="ko-KR" dirty="0"/>
              <a:t>Then, analyze the logical formula (a target program) by using logic analysis techniques</a:t>
            </a:r>
          </a:p>
          <a:p>
            <a:pPr>
              <a:buNone/>
            </a:pPr>
            <a:r>
              <a:rPr lang="en-US" altLang="ko-KR" dirty="0"/>
              <a:t>					Symbolic execution (1970)</a:t>
            </a:r>
          </a:p>
          <a:p>
            <a:pPr>
              <a:buNone/>
            </a:pPr>
            <a:r>
              <a:rPr lang="en-US" altLang="ko-KR" dirty="0"/>
              <a:t>					Model checking (1980)</a:t>
            </a:r>
          </a:p>
          <a:p>
            <a:pPr>
              <a:buNone/>
            </a:pPr>
            <a:r>
              <a:rPr lang="en-US" altLang="ko-KR" dirty="0"/>
              <a:t>					SW model checking (2000)</a:t>
            </a:r>
          </a:p>
          <a:p>
            <a:pPr>
              <a:buNone/>
            </a:pPr>
            <a:r>
              <a:rPr lang="en-US" altLang="ko-KR" dirty="0"/>
              <a:t>					</a:t>
            </a:r>
            <a:r>
              <a:rPr lang="en-US" altLang="ko-KR" dirty="0">
                <a:solidFill>
                  <a:srgbClr val="FF0000"/>
                </a:solidFill>
              </a:rPr>
              <a:t>Concolic testing (2005 ~)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2143108" y="4862890"/>
            <a:ext cx="121444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7158" y="4505700"/>
            <a:ext cx="17588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Weakness of </a:t>
            </a:r>
          </a:p>
          <a:p>
            <a:r>
              <a:rPr lang="en-US" sz="2000" i="1" dirty="0"/>
              <a:t>conventional </a:t>
            </a:r>
          </a:p>
          <a:p>
            <a:r>
              <a:rPr lang="en-US" sz="2000" i="1" dirty="0"/>
              <a:t>testing</a:t>
            </a:r>
          </a:p>
        </p:txBody>
      </p:sp>
      <p:sp>
        <p:nvSpPr>
          <p:cNvPr id="9" name="오른쪽 중괄호 8"/>
          <p:cNvSpPr/>
          <p:nvPr/>
        </p:nvSpPr>
        <p:spPr>
          <a:xfrm rot="10800000">
            <a:off x="3500431" y="4077072"/>
            <a:ext cx="357190" cy="2071702"/>
          </a:xfrm>
          <a:prstGeom prst="righ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7C5B7F2-DD96-2547-196F-A1247EB4E508}"/>
              </a:ext>
            </a:extLst>
          </p:cNvPr>
          <p:cNvSpPr txBox="1"/>
          <p:nvPr/>
        </p:nvSpPr>
        <p:spPr>
          <a:xfrm>
            <a:off x="28480" y="301605"/>
            <a:ext cx="4320480" cy="59554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400" b="0" i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// Return value:</a:t>
            </a:r>
            <a:endParaRPr lang="en-US" altLang="ko-KR" sz="1400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sz="1400" b="0" i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// 0: Equilateral, </a:t>
            </a:r>
            <a:r>
              <a:rPr lang="en-US" altLang="ko-KR" sz="1400" b="0" i="1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1:Isosceles</a:t>
            </a:r>
            <a:r>
              <a:rPr lang="en-US" altLang="ko-KR" sz="1400" b="0" i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sz="1400" b="0" i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// 2: Not a triangle, </a:t>
            </a:r>
            <a:r>
              <a:rPr lang="en-US" altLang="ko-KR" sz="1400" b="0" i="1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3:Scalene</a:t>
            </a:r>
            <a:endParaRPr lang="en-US" altLang="ko-KR" sz="1400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sz="1400" b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triangle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a, </a:t>
            </a:r>
            <a:r>
              <a:rPr lang="en-US" altLang="ko-KR" sz="1400" b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b, </a:t>
            </a:r>
            <a:r>
              <a:rPr lang="en-US" altLang="ko-KR" sz="1400" b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c) {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r</a:t>
            </a:r>
            <a:r>
              <a:rPr lang="en-US" altLang="ko-KR" sz="1400" dirty="0">
                <a:solidFill>
                  <a:srgbClr val="657B83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sult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=-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, match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endParaRPr lang="en-US" altLang="ko-KR" sz="1400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(a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b) match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altLang="ko-KR" sz="1400" b="0" dirty="0" err="1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 err="1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(a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c) match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altLang="ko-KR" sz="1400" b="0" dirty="0" err="1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 err="1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(b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c) match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match</a:t>
            </a:r>
            <a:r>
              <a:rPr lang="en-US" altLang="ko-KR" sz="1400" b="0" dirty="0" err="1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 err="1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endParaRPr lang="en-US" altLang="ko-KR" sz="1400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(match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 err="1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c) result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400" b="0" dirty="0" err="1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a) result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 err="1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b) result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result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(match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 err="1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c) result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result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(match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 err="1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b) result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result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(match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400" b="0" dirty="0" err="1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 dirty="0" err="1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a) result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result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    }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result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        } }}</a:t>
            </a:r>
          </a:p>
          <a:p>
            <a:pPr>
              <a:lnSpc>
                <a:spcPct val="80000"/>
              </a:lnSpc>
            </a:pPr>
            <a:endParaRPr lang="en-US" altLang="ko-KR" sz="1400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 result;</a:t>
            </a:r>
          </a:p>
          <a:p>
            <a:pPr>
              <a:lnSpc>
                <a:spcPct val="80000"/>
              </a:lnSpc>
            </a:pPr>
            <a: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br>
              <a:rPr lang="en-US" altLang="ko-KR" sz="1400" b="0" dirty="0">
                <a:solidFill>
                  <a:srgbClr val="657B83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657B83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E425683-8352-4AC6-9863-25B0DFA1A27F}"/>
              </a:ext>
            </a:extLst>
          </p:cNvPr>
          <p:cNvGrpSpPr/>
          <p:nvPr/>
        </p:nvGrpSpPr>
        <p:grpSpPr>
          <a:xfrm>
            <a:off x="4572000" y="301605"/>
            <a:ext cx="4544337" cy="6538797"/>
            <a:chOff x="4000496" y="13336"/>
            <a:chExt cx="5067300" cy="6773250"/>
          </a:xfrm>
        </p:grpSpPr>
        <p:pic>
          <p:nvPicPr>
            <p:cNvPr id="6" name="Picture 3">
              <a:extLst>
                <a:ext uri="{FF2B5EF4-FFF2-40B4-BE49-F238E27FC236}">
                  <a16:creationId xmlns:a16="http://schemas.microsoft.com/office/drawing/2014/main" id="{923DB850-4727-4573-BE95-80826CE92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 b="2589"/>
            <a:stretch>
              <a:fillRect/>
            </a:stretch>
          </p:blipFill>
          <p:spPr bwMode="auto">
            <a:xfrm>
              <a:off x="4000496" y="13336"/>
              <a:ext cx="5067300" cy="677325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miter lim="800000"/>
              <a:headEnd/>
              <a:tailEnd/>
            </a:ln>
            <a:effectLst/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D08520-AF5A-46C5-874E-2CDBA1AE903D}"/>
                </a:ext>
              </a:extLst>
            </p:cNvPr>
            <p:cNvSpPr/>
            <p:nvPr/>
          </p:nvSpPr>
          <p:spPr>
            <a:xfrm>
              <a:off x="4000496" y="142852"/>
              <a:ext cx="1928826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latin typeface="Calibri" pitchFamily="34" charset="0"/>
                </a:rPr>
                <a:t>“Software Testing a craftsman’s approach” 2</a:t>
              </a:r>
              <a:r>
                <a:rPr lang="en-US" altLang="ko-KR" baseline="30000" dirty="0">
                  <a:latin typeface="Calibri" pitchFamily="34" charset="0"/>
                </a:rPr>
                <a:t>nd</a:t>
              </a:r>
              <a:r>
                <a:rPr lang="en-US" altLang="ko-KR" dirty="0">
                  <a:latin typeface="Calibri" pitchFamily="34" charset="0"/>
                </a:rPr>
                <a:t> </a:t>
              </a:r>
              <a:r>
                <a:rPr lang="en-US" altLang="ko-KR" dirty="0" err="1">
                  <a:latin typeface="Calibri" pitchFamily="34" charset="0"/>
                </a:rPr>
                <a:t>ed</a:t>
              </a:r>
              <a:r>
                <a:rPr lang="en-US" altLang="ko-KR" dirty="0">
                  <a:latin typeface="Calibri" pitchFamily="34" charset="0"/>
                </a:rPr>
                <a:t> by </a:t>
              </a:r>
              <a:r>
                <a:rPr lang="en-US" altLang="ko-KR" dirty="0" err="1">
                  <a:latin typeface="Calibri" pitchFamily="34" charset="0"/>
                </a:rPr>
                <a:t>P.C.Jorgensen</a:t>
              </a:r>
              <a:r>
                <a:rPr lang="en-US" altLang="ko-KR" dirty="0">
                  <a:latin typeface="Calibri" pitchFamily="34" charset="0"/>
                </a:rPr>
                <a:t> </a:t>
              </a:r>
            </a:p>
            <a:p>
              <a:r>
                <a:rPr lang="en-US" altLang="ko-KR" dirty="0">
                  <a:latin typeface="Calibri" pitchFamily="34" charset="0"/>
                </a:rPr>
                <a:t>(no check for positive inputs)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125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Concolic</a:t>
            </a:r>
            <a:r>
              <a:rPr lang="en-US" dirty="0"/>
              <a:t> Testing the Triangle Program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371024" y="585789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 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1911675" y="4143380"/>
            <a:ext cx="2517449" cy="1928826"/>
            <a:chOff x="1911675" y="4357694"/>
            <a:chExt cx="2517449" cy="1928826"/>
          </a:xfrm>
        </p:grpSpPr>
        <p:grpSp>
          <p:nvGrpSpPr>
            <p:cNvPr id="66" name="그룹 65"/>
            <p:cNvGrpSpPr/>
            <p:nvPr/>
          </p:nvGrpSpPr>
          <p:grpSpPr>
            <a:xfrm>
              <a:off x="2143108" y="4357694"/>
              <a:ext cx="2286016" cy="1785950"/>
              <a:chOff x="2143108" y="4357694"/>
              <a:chExt cx="2286016" cy="1785950"/>
            </a:xfrm>
          </p:grpSpPr>
          <p:sp>
            <p:nvSpPr>
              <p:cNvPr id="7" name="타원 6"/>
              <p:cNvSpPr/>
              <p:nvPr/>
            </p:nvSpPr>
            <p:spPr>
              <a:xfrm>
                <a:off x="4071934" y="4357694"/>
                <a:ext cx="357190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8" name="타원 7"/>
              <p:cNvSpPr/>
              <p:nvPr/>
            </p:nvSpPr>
            <p:spPr>
              <a:xfrm>
                <a:off x="3428992" y="4857760"/>
                <a:ext cx="357190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10" name="직선 화살표 연결선 9"/>
              <p:cNvCxnSpPr>
                <a:stCxn id="7" idx="3"/>
                <a:endCxn id="8" idx="0"/>
              </p:cNvCxnSpPr>
              <p:nvPr/>
            </p:nvCxnSpPr>
            <p:spPr>
              <a:xfrm rot="5400000">
                <a:off x="3707346" y="4440863"/>
                <a:ext cx="317138" cy="5166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직사각형 10"/>
              <p:cNvSpPr/>
              <p:nvPr/>
            </p:nvSpPr>
            <p:spPr>
              <a:xfrm>
                <a:off x="3428992" y="4416990"/>
                <a:ext cx="6206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a=b</a:t>
                </a:r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2786050" y="5369968"/>
                <a:ext cx="357190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13" name="직선 화살표 연결선 12"/>
              <p:cNvCxnSpPr>
                <a:stCxn id="8" idx="3"/>
                <a:endCxn id="12" idx="0"/>
              </p:cNvCxnSpPr>
              <p:nvPr/>
            </p:nvCxnSpPr>
            <p:spPr>
              <a:xfrm rot="5400000">
                <a:off x="3058333" y="4947000"/>
                <a:ext cx="329280" cy="51665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직사각형 13"/>
              <p:cNvSpPr/>
              <p:nvPr/>
            </p:nvSpPr>
            <p:spPr>
              <a:xfrm>
                <a:off x="2786050" y="4929198"/>
                <a:ext cx="5886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a=c</a:t>
                </a: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2500298" y="5929330"/>
                <a:ext cx="357190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17" name="직선 화살표 연결선 16"/>
              <p:cNvCxnSpPr>
                <a:stCxn id="12" idx="3"/>
                <a:endCxn id="16" idx="0"/>
              </p:cNvCxnSpPr>
              <p:nvPr/>
            </p:nvCxnSpPr>
            <p:spPr>
              <a:xfrm rot="5400000">
                <a:off x="2570409" y="5661380"/>
                <a:ext cx="376434" cy="15946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/>
              <p:cNvSpPr/>
              <p:nvPr/>
            </p:nvSpPr>
            <p:spPr>
              <a:xfrm>
                <a:off x="2143108" y="5488560"/>
                <a:ext cx="607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b=c</a:t>
                </a:r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911675" y="5917188"/>
              <a:ext cx="590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TC1</a:t>
              </a:r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3071802" y="4702742"/>
            <a:ext cx="1639354" cy="1940968"/>
            <a:chOff x="3071802" y="4917056"/>
            <a:chExt cx="1639354" cy="1940968"/>
          </a:xfrm>
        </p:grpSpPr>
        <p:grpSp>
          <p:nvGrpSpPr>
            <p:cNvPr id="72" name="그룹 71"/>
            <p:cNvGrpSpPr/>
            <p:nvPr/>
          </p:nvGrpSpPr>
          <p:grpSpPr>
            <a:xfrm>
              <a:off x="3071802" y="4917056"/>
              <a:ext cx="1639354" cy="1810234"/>
              <a:chOff x="3071802" y="4917056"/>
              <a:chExt cx="1639354" cy="1810234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4000496" y="5357826"/>
                <a:ext cx="357190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27" name="직선 화살표 연결선 26"/>
              <p:cNvCxnSpPr>
                <a:stCxn id="8" idx="5"/>
                <a:endCxn id="26" idx="0"/>
              </p:cNvCxnSpPr>
              <p:nvPr/>
            </p:nvCxnSpPr>
            <p:spPr>
              <a:xfrm rot="16200000" flipH="1">
                <a:off x="3762194" y="4940929"/>
                <a:ext cx="388576" cy="44521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/>
              <p:cNvSpPr/>
              <p:nvPr/>
            </p:nvSpPr>
            <p:spPr>
              <a:xfrm>
                <a:off x="3888591" y="4917056"/>
                <a:ext cx="5485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b="1" dirty="0" err="1">
                    <a:sym typeface="Symbol"/>
                  </a:rPr>
                  <a:t>a</a:t>
                </a:r>
                <a:r>
                  <a:rPr lang="en-US" altLang="ko-KR" b="1" dirty="0" err="1">
                    <a:latin typeface="Symbol"/>
                    <a:sym typeface="Symbol"/>
                  </a:rPr>
                  <a:t></a:t>
                </a:r>
                <a:r>
                  <a:rPr lang="en-US" b="1" dirty="0" err="1"/>
                  <a:t>c</a:t>
                </a:r>
                <a:endParaRPr lang="en-US" b="1" dirty="0"/>
              </a:p>
            </p:txBody>
          </p:sp>
          <p:sp>
            <p:nvSpPr>
              <p:cNvPr id="33" name="타원 32"/>
              <p:cNvSpPr/>
              <p:nvPr/>
            </p:nvSpPr>
            <p:spPr>
              <a:xfrm>
                <a:off x="4000496" y="5941472"/>
                <a:ext cx="357190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34" name="직선 화살표 연결선 33"/>
              <p:cNvCxnSpPr>
                <a:stCxn id="26" idx="4"/>
                <a:endCxn id="33" idx="0"/>
              </p:cNvCxnSpPr>
              <p:nvPr/>
            </p:nvCxnSpPr>
            <p:spPr>
              <a:xfrm rot="5400000">
                <a:off x="3994425" y="5756806"/>
                <a:ext cx="369332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직사각형 34"/>
              <p:cNvSpPr/>
              <p:nvPr/>
            </p:nvSpPr>
            <p:spPr>
              <a:xfrm>
                <a:off x="4143372" y="5500702"/>
                <a:ext cx="567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/>
                  <a:t>b</a:t>
                </a:r>
                <a:r>
                  <a:rPr lang="en-US" altLang="ko-KR" b="1" dirty="0" err="1">
                    <a:latin typeface="Symbol"/>
                    <a:sym typeface="Symbol"/>
                  </a:rPr>
                  <a:t></a:t>
                </a:r>
                <a:r>
                  <a:rPr lang="en-US" b="1" dirty="0" err="1"/>
                  <a:t>c</a:t>
                </a:r>
                <a:endParaRPr lang="en-US" b="1" dirty="0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3728082" y="6512976"/>
                <a:ext cx="357190" cy="21431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cxnSp>
            <p:nvCxnSpPr>
              <p:cNvPr id="38" name="직선 화살표 연결선 37"/>
              <p:cNvCxnSpPr>
                <a:stCxn id="33" idx="3"/>
                <a:endCxn id="37" idx="0"/>
              </p:cNvCxnSpPr>
              <p:nvPr/>
            </p:nvCxnSpPr>
            <p:spPr>
              <a:xfrm rot="5400000">
                <a:off x="3785453" y="6245624"/>
                <a:ext cx="388576" cy="14612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직사각형 38"/>
              <p:cNvSpPr/>
              <p:nvPr/>
            </p:nvSpPr>
            <p:spPr>
              <a:xfrm>
                <a:off x="3071802" y="6131502"/>
                <a:ext cx="941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err="1"/>
                  <a:t>a+b</a:t>
                </a:r>
                <a:r>
                  <a:rPr lang="en-US" b="1" dirty="0"/>
                  <a:t> </a:t>
                </a:r>
                <a:r>
                  <a:rPr lang="en-US" altLang="ko-KR" b="1" dirty="0">
                    <a:latin typeface="Times New Roman"/>
                    <a:cs typeface="Times New Roman"/>
                  </a:rPr>
                  <a:t>≤</a:t>
                </a:r>
                <a:r>
                  <a:rPr lang="en-US" b="1" dirty="0"/>
                  <a:t>c</a:t>
                </a:r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3143240" y="6488692"/>
              <a:ext cx="590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TC2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4299586" y="5838648"/>
            <a:ext cx="1007634" cy="805062"/>
            <a:chOff x="4299586" y="6052962"/>
            <a:chExt cx="1007634" cy="805062"/>
          </a:xfrm>
        </p:grpSpPr>
        <p:sp>
          <p:nvSpPr>
            <p:cNvPr id="40" name="타원 39"/>
            <p:cNvSpPr/>
            <p:nvPr/>
          </p:nvSpPr>
          <p:spPr>
            <a:xfrm>
              <a:off x="4299586" y="6512976"/>
              <a:ext cx="357190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41" name="직선 화살표 연결선 40"/>
            <p:cNvCxnSpPr>
              <a:stCxn id="33" idx="5"/>
              <a:endCxn id="40" idx="0"/>
            </p:cNvCxnSpPr>
            <p:nvPr/>
          </p:nvCxnSpPr>
          <p:spPr>
            <a:xfrm rot="16200000" flipH="1">
              <a:off x="4161772" y="6196567"/>
              <a:ext cx="460014" cy="17280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/>
            <p:cNvSpPr/>
            <p:nvPr/>
          </p:nvSpPr>
          <p:spPr>
            <a:xfrm>
              <a:off x="4361127" y="6131502"/>
              <a:ext cx="94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a+b</a:t>
              </a:r>
              <a:r>
                <a:rPr lang="en-US" b="1" dirty="0"/>
                <a:t> </a:t>
              </a:r>
              <a:r>
                <a:rPr lang="en-US" b="1" dirty="0">
                  <a:solidFill>
                    <a:schemeClr val="dk1"/>
                  </a:solidFill>
                  <a:latin typeface="Times New Roman"/>
                  <a:cs typeface="Times New Roman"/>
                </a:rPr>
                <a:t>&gt;</a:t>
              </a:r>
              <a:r>
                <a:rPr lang="en-US" b="1" dirty="0"/>
                <a:t>c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572000" y="6488692"/>
              <a:ext cx="590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TC3</a:t>
              </a: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4376815" y="4202676"/>
            <a:ext cx="2427162" cy="2381738"/>
            <a:chOff x="4376815" y="4416990"/>
            <a:chExt cx="2427162" cy="2381738"/>
          </a:xfrm>
        </p:grpSpPr>
        <p:sp>
          <p:nvSpPr>
            <p:cNvPr id="46" name="타원 45"/>
            <p:cNvSpPr/>
            <p:nvPr/>
          </p:nvSpPr>
          <p:spPr>
            <a:xfrm>
              <a:off x="5631604" y="4857760"/>
              <a:ext cx="357190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47" name="직선 화살표 연결선 46"/>
            <p:cNvCxnSpPr>
              <a:stCxn id="7" idx="5"/>
              <a:endCxn id="46" idx="0"/>
            </p:cNvCxnSpPr>
            <p:nvPr/>
          </p:nvCxnSpPr>
          <p:spPr>
            <a:xfrm rot="16200000" flipH="1">
              <a:off x="4899219" y="3946780"/>
              <a:ext cx="388576" cy="14333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/>
            <p:cNvSpPr/>
            <p:nvPr/>
          </p:nvSpPr>
          <p:spPr>
            <a:xfrm>
              <a:off x="4859869" y="4416990"/>
              <a:ext cx="5806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 err="1">
                  <a:sym typeface="Symbol"/>
                </a:rPr>
                <a:t>a</a:t>
              </a:r>
              <a:r>
                <a:rPr lang="en-US" altLang="ko-KR" b="1" dirty="0" err="1">
                  <a:latin typeface="Symbol"/>
                  <a:sym typeface="Symbol"/>
                </a:rPr>
                <a:t></a:t>
              </a:r>
              <a:r>
                <a:rPr lang="en-US" b="1" dirty="0" err="1"/>
                <a:t>b</a:t>
              </a:r>
              <a:endParaRPr lang="en-US" b="1" dirty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5628431" y="5369968"/>
              <a:ext cx="357190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52" name="직선 화살표 연결선 51"/>
            <p:cNvCxnSpPr>
              <a:stCxn id="46" idx="4"/>
              <a:endCxn id="51" idx="0"/>
            </p:cNvCxnSpPr>
            <p:nvPr/>
          </p:nvCxnSpPr>
          <p:spPr>
            <a:xfrm rot="5400000">
              <a:off x="5659666" y="5219435"/>
              <a:ext cx="297894" cy="317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직사각형 52"/>
            <p:cNvSpPr/>
            <p:nvPr/>
          </p:nvSpPr>
          <p:spPr>
            <a:xfrm>
              <a:off x="5890759" y="4988494"/>
              <a:ext cx="588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a=c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5630232" y="5940678"/>
              <a:ext cx="357190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57" name="직선 화살표 연결선 56"/>
            <p:cNvCxnSpPr>
              <a:stCxn id="51" idx="4"/>
              <a:endCxn id="56" idx="0"/>
            </p:cNvCxnSpPr>
            <p:nvPr/>
          </p:nvCxnSpPr>
          <p:spPr>
            <a:xfrm rot="16200000" flipH="1">
              <a:off x="5629728" y="5761579"/>
              <a:ext cx="356396" cy="18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/>
            <p:cNvSpPr/>
            <p:nvPr/>
          </p:nvSpPr>
          <p:spPr>
            <a:xfrm>
              <a:off x="5634606" y="6512182"/>
              <a:ext cx="357190" cy="2143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61" name="직선 화살표 연결선 60"/>
            <p:cNvCxnSpPr>
              <a:stCxn id="56" idx="4"/>
              <a:endCxn id="60" idx="0"/>
            </p:cNvCxnSpPr>
            <p:nvPr/>
          </p:nvCxnSpPr>
          <p:spPr>
            <a:xfrm rot="16200000" flipH="1">
              <a:off x="5632419" y="6331400"/>
              <a:ext cx="357190" cy="43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직사각형 61"/>
            <p:cNvSpPr/>
            <p:nvPr/>
          </p:nvSpPr>
          <p:spPr>
            <a:xfrm>
              <a:off x="6000760" y="6071412"/>
              <a:ext cx="266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 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5857884" y="6130708"/>
              <a:ext cx="94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a+c</a:t>
              </a:r>
              <a:r>
                <a:rPr lang="en-US" b="1" dirty="0"/>
                <a:t> </a:t>
              </a:r>
              <a:r>
                <a:rPr lang="en-US" b="1" dirty="0">
                  <a:solidFill>
                    <a:schemeClr val="dk1"/>
                  </a:solidFill>
                  <a:latin typeface="Times New Roman"/>
                  <a:cs typeface="Times New Roman"/>
                </a:rPr>
                <a:t>&gt;</a:t>
              </a:r>
              <a:r>
                <a:rPr lang="en-US" b="1" dirty="0"/>
                <a:t>b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5871222" y="5572140"/>
              <a:ext cx="5677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/>
                <a:t>b</a:t>
              </a:r>
              <a:r>
                <a:rPr lang="en-US" altLang="ko-KR" b="1" dirty="0" err="1">
                  <a:latin typeface="Symbol"/>
                  <a:sym typeface="Symbol"/>
                </a:rPr>
                <a:t></a:t>
              </a:r>
              <a:r>
                <a:rPr lang="en-US" b="1" dirty="0" err="1"/>
                <a:t>c</a:t>
              </a:r>
              <a:endParaRPr lang="en-US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942660" y="6429396"/>
              <a:ext cx="590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TC4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085140" y="5357826"/>
            <a:ext cx="629325" cy="733624"/>
            <a:chOff x="4299586" y="6124400"/>
            <a:chExt cx="629325" cy="733624"/>
          </a:xfrm>
        </p:grpSpPr>
        <p:sp>
          <p:nvSpPr>
            <p:cNvPr id="84" name="타원 83"/>
            <p:cNvSpPr/>
            <p:nvPr/>
          </p:nvSpPr>
          <p:spPr>
            <a:xfrm>
              <a:off x="4299586" y="6512976"/>
              <a:ext cx="357190" cy="2143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85" name="직선 화살표 연결선 84"/>
            <p:cNvCxnSpPr>
              <a:endCxn id="84" idx="0"/>
            </p:cNvCxnSpPr>
            <p:nvPr/>
          </p:nvCxnSpPr>
          <p:spPr>
            <a:xfrm rot="16200000" flipH="1">
              <a:off x="4197491" y="6232286"/>
              <a:ext cx="388576" cy="17280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4361127" y="6131502"/>
              <a:ext cx="56778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</a:t>
              </a:r>
              <a:r>
                <a:rPr lang="en-US" altLang="ko-KR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ymbol"/>
                  <a:sym typeface="Symbol"/>
                </a:rPr>
                <a:t></a:t>
              </a:r>
              <a:r>
                <a:rPr lang="en-US" b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US" b="1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572000" y="6488692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4286248" y="5286388"/>
            <a:ext cx="1026590" cy="805062"/>
            <a:chOff x="3942396" y="6052962"/>
            <a:chExt cx="1026590" cy="805062"/>
          </a:xfrm>
        </p:grpSpPr>
        <p:sp>
          <p:nvSpPr>
            <p:cNvPr id="89" name="타원 88"/>
            <p:cNvSpPr/>
            <p:nvPr/>
          </p:nvSpPr>
          <p:spPr>
            <a:xfrm>
              <a:off x="4299586" y="6512976"/>
              <a:ext cx="357190" cy="21431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90" name="직선 화살표 연결선 89"/>
            <p:cNvCxnSpPr>
              <a:endCxn id="89" idx="0"/>
            </p:cNvCxnSpPr>
            <p:nvPr/>
          </p:nvCxnSpPr>
          <p:spPr>
            <a:xfrm>
              <a:off x="3942396" y="6052962"/>
              <a:ext cx="535785" cy="460014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직사각형 90"/>
            <p:cNvSpPr/>
            <p:nvPr/>
          </p:nvSpPr>
          <p:spPr>
            <a:xfrm>
              <a:off x="4361127" y="6131502"/>
              <a:ext cx="6078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b=c</a:t>
              </a:r>
            </a:p>
            <a:p>
              <a:endParaRPr lang="en-US" b="1" dirty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4572000" y="6488692"/>
              <a:ext cx="266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 </a:t>
              </a:r>
            </a:p>
          </p:txBody>
        </p:sp>
      </p:grpSp>
      <p:graphicFrame>
        <p:nvGraphicFramePr>
          <p:cNvPr id="78" name="내용 개체 틀 5">
            <a:extLst>
              <a:ext uri="{FF2B5EF4-FFF2-40B4-BE49-F238E27FC236}">
                <a16:creationId xmlns:a16="http://schemas.microsoft.com/office/drawing/2014/main" id="{7A48450B-AD6B-4975-9904-C2D36AF9916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1520699"/>
              </p:ext>
            </p:extLst>
          </p:nvPr>
        </p:nvGraphicFramePr>
        <p:xfrm>
          <a:off x="251520" y="980728"/>
          <a:ext cx="8715407" cy="2997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1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4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0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1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72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1464">
                <a:tc>
                  <a:txBody>
                    <a:bodyPr/>
                    <a:lstStyle/>
                    <a:p>
                      <a:r>
                        <a:rPr lang="en-US" sz="1400" dirty="0" err="1"/>
                        <a:t>Testcase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Input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</a:t>
                      </a:r>
                      <a:r>
                        <a:rPr lang="en-US" sz="1400" dirty="0" err="1"/>
                        <a:t>a,b,c</a:t>
                      </a:r>
                      <a:r>
                        <a:rPr lang="en-US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Executed symbolic</a:t>
                      </a:r>
                      <a:r>
                        <a:rPr lang="en-US" sz="1400" baseline="0" dirty="0"/>
                        <a:t> </a:t>
                      </a:r>
                      <a:r>
                        <a:rPr lang="en-US" sz="1400"/>
                        <a:t>path</a:t>
                      </a:r>
                      <a:r>
                        <a:rPr lang="en-US" sz="1400" baseline="0"/>
                        <a:t> formula (SPF) </a:t>
                      </a:r>
                      <a:r>
                        <a:rPr lang="el-GR" altLang="ko-KR" sz="1400" i="1">
                          <a:ea typeface="굴림" pitchFamily="50" charset="-127"/>
                        </a:rPr>
                        <a:t>φ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Modified symbolic </a:t>
                      </a:r>
                      <a:r>
                        <a:rPr lang="en-US" sz="1400" dirty="0"/>
                        <a:t>path </a:t>
                      </a:r>
                      <a:r>
                        <a:rPr lang="en-US" sz="1400"/>
                        <a:t>formula </a:t>
                      </a:r>
                      <a:r>
                        <a:rPr lang="el-GR" altLang="ko-KR" sz="1400" i="1">
                          <a:ea typeface="굴림" pitchFamily="50" charset="-127"/>
                        </a:rPr>
                        <a:t>φ</a:t>
                      </a:r>
                      <a:r>
                        <a:rPr lang="en-US" altLang="ko-KR" sz="1400" i="1">
                          <a:ea typeface="굴림" pitchFamily="50" charset="-127"/>
                        </a:rPr>
                        <a:t>'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Solution for </a:t>
                      </a:r>
                      <a:br>
                        <a:rPr lang="en-US" sz="1400" dirty="0"/>
                      </a:br>
                      <a:r>
                        <a:rPr lang="en-US" sz="1400"/>
                        <a:t>the modified SPF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72">
                <a:tc>
                  <a:txBody>
                    <a:bodyPr/>
                    <a:lstStyle/>
                    <a:p>
                      <a:r>
                        <a:rPr lang="en-US" sz="1800"/>
                        <a:t>TC1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1,1,1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a=b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/>
                        <a:t> a=c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baseline="0" dirty="0"/>
                        <a:t> b=c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a=b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/>
                        <a:t> a=c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baseline="0" dirty="0"/>
                        <a:t> </a:t>
                      </a:r>
                      <a:r>
                        <a:rPr lang="en-US" sz="1800" baseline="0" dirty="0" err="1">
                          <a:solidFill>
                            <a:srgbClr val="FF0000"/>
                          </a:solidFill>
                        </a:rPr>
                        <a:t>b</a:t>
                      </a:r>
                      <a:r>
                        <a:rPr lang="en-US" altLang="ko-KR" sz="1800" dirty="0" err="1">
                          <a:solidFill>
                            <a:srgbClr val="FF0000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baseline="0" dirty="0" err="1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8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Unsat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a=b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altLang="ko-KR" sz="1800" dirty="0" err="1">
                          <a:solidFill>
                            <a:srgbClr val="FF0000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1,1,2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TC2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1,1,2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a=b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msy1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a+b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Times New Roman"/>
                          <a:cs typeface="Times New Roman"/>
                        </a:rPr>
                        <a:t>≤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a=b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msy1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a+b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lang="en-US" sz="1800" baseline="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2,2,3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TC3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2,2,3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a=b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msy1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a+b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a=b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b=c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Unsat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altLang="ko-KR" sz="1800" dirty="0" err="1">
                          <a:solidFill>
                            <a:srgbClr val="FF0000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altLang="ko-KR" sz="1800" dirty="0" err="1">
                          <a:solidFill>
                            <a:srgbClr val="FF0000"/>
                          </a:solidFill>
                          <a:latin typeface="+mn-lt"/>
                          <a:sym typeface="Symbol"/>
                        </a:rPr>
                        <a:t>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2,1,2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TC4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2,1,2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a=c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msy10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a+c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Times New Roman"/>
                          <a:cs typeface="Times New Roman"/>
                        </a:rPr>
                        <a:t>&gt;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cs typeface="+mn-cs"/>
                        </a:rPr>
                        <a:t>b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a=c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en-US" altLang="ko-KR" sz="1800" dirty="0" err="1">
                          <a:solidFill>
                            <a:schemeClr val="tx1"/>
                          </a:solidFill>
                          <a:latin typeface="Symbol"/>
                          <a:sym typeface="Symbol"/>
                        </a:rPr>
                        <a:t></a:t>
                      </a:r>
                      <a:r>
                        <a:rPr lang="en-US" sz="1800" dirty="0" err="1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latin typeface="cmsy10"/>
                          <a:sym typeface="Symbol" panose="05050102010706020507" pitchFamily="18" charset="2"/>
                        </a:rPr>
                        <a:t></a:t>
                      </a:r>
                      <a:r>
                        <a:rPr lang="en-US" altLang="ko-KR" sz="1800" dirty="0">
                          <a:solidFill>
                            <a:schemeClr val="tx1"/>
                          </a:solidFill>
                          <a:latin typeface="cmsy10"/>
                        </a:rPr>
                        <a:t>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a+c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rgbClr val="FF0000"/>
                          </a:solidFill>
                          <a:latin typeface="Times New Roman"/>
                          <a:cs typeface="Times New Roman"/>
                        </a:rPr>
                        <a:t>≤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latin typeface="+mn-lt"/>
                          <a:cs typeface="+mn-cs"/>
                        </a:rPr>
                        <a:t>b</a:t>
                      </a:r>
                      <a:endParaRPr 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2,5,2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32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Summary: </a:t>
            </a:r>
            <a:r>
              <a:rPr lang="en-US" altLang="ko-KR" dirty="0" err="1"/>
              <a:t>Concolic</a:t>
            </a:r>
            <a:r>
              <a:rPr lang="en-US" altLang="ko-KR" dirty="0"/>
              <a:t> Testing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42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0" y="1285860"/>
            <a:ext cx="8429655" cy="5214974"/>
          </a:xfrm>
        </p:spPr>
        <p:txBody>
          <a:bodyPr>
            <a:normAutofit/>
          </a:bodyPr>
          <a:lstStyle/>
          <a:p>
            <a:r>
              <a:rPr lang="en-US" altLang="ko-KR" dirty="0"/>
              <a:t>Pros</a:t>
            </a:r>
          </a:p>
          <a:p>
            <a:pPr lvl="1"/>
            <a:r>
              <a:rPr lang="en-US" altLang="ko-KR" dirty="0"/>
              <a:t>Automated test case generation</a:t>
            </a:r>
          </a:p>
          <a:p>
            <a:pPr lvl="1"/>
            <a:r>
              <a:rPr lang="en-US" altLang="ko-KR" dirty="0"/>
              <a:t>High coverage</a:t>
            </a:r>
          </a:p>
          <a:p>
            <a:pPr lvl="1"/>
            <a:r>
              <a:rPr lang="en-US" altLang="ko-KR" dirty="0"/>
              <a:t>High applicability (no restriction on target programs)</a:t>
            </a:r>
          </a:p>
          <a:p>
            <a:r>
              <a:rPr lang="en-US" altLang="ko-KR" dirty="0"/>
              <a:t>Cons</a:t>
            </a:r>
          </a:p>
          <a:p>
            <a:pPr lvl="1"/>
            <a:r>
              <a:rPr lang="en-US" altLang="ko-KR" dirty="0"/>
              <a:t>If a target program has external </a:t>
            </a:r>
            <a:r>
              <a:rPr lang="en-US" altLang="ko-KR" dirty="0" err="1"/>
              <a:t>binrary</a:t>
            </a:r>
            <a:r>
              <a:rPr lang="en-US" altLang="ko-KR" dirty="0"/>
              <a:t> function calls, coverage might not be complete</a:t>
            </a:r>
          </a:p>
          <a:p>
            <a:pPr lvl="2"/>
            <a:r>
              <a:rPr lang="en-US" altLang="ko-KR" dirty="0"/>
              <a:t>Ex. if( sin(x) + query(y) == 0.3) {  error(); }</a:t>
            </a:r>
          </a:p>
          <a:p>
            <a:pPr lvl="1"/>
            <a:r>
              <a:rPr lang="en-US" altLang="ko-KR" dirty="0"/>
              <a:t>Current limitation on pointer and array</a:t>
            </a:r>
          </a:p>
          <a:p>
            <a:pPr lvl="1"/>
            <a:r>
              <a:rPr lang="en-US" altLang="ko-KR" dirty="0"/>
              <a:t>Slow analysis speed due to a large # of TCs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6"/>
          </a:xfrm>
        </p:spPr>
        <p:txBody>
          <a:bodyPr/>
          <a:lstStyle/>
          <a:p>
            <a:r>
              <a:rPr lang="en-US" altLang="ko-KR" dirty="0" err="1"/>
              <a:t>Concolic</a:t>
            </a:r>
            <a:r>
              <a:rPr lang="en-US" altLang="ko-KR" dirty="0"/>
              <a:t> Testing Tools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 err="1"/>
              <a:t>Moonzoo</a:t>
            </a:r>
            <a:r>
              <a:rPr lang="en-US" altLang="ko-KR" dirty="0"/>
              <a:t> Kim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4294967295"/>
          </p:nvPr>
        </p:nvSpPr>
        <p:spPr>
          <a:xfrm>
            <a:off x="2857488" y="6491291"/>
            <a:ext cx="3214710" cy="365125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 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85801" y="6492899"/>
            <a:ext cx="900090" cy="365125"/>
          </a:xfrm>
        </p:spPr>
        <p:txBody>
          <a:bodyPr/>
          <a:lstStyle/>
          <a:p>
            <a:fld id="{653EB63F-210B-426B-8655-095B3862437C}" type="slidenum">
              <a:rPr lang="ko-KR" altLang="en-US" smtClean="0"/>
              <a:pPr/>
              <a:t>43</a:t>
            </a:fld>
            <a:r>
              <a:rPr lang="en-US" altLang="ko-KR" dirty="0"/>
              <a:t>/47</a:t>
            </a:r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5966"/>
            <a:ext cx="2971799" cy="21221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내용 개체 틀 5"/>
          <p:cNvSpPr>
            <a:spLocks noGrp="1"/>
          </p:cNvSpPr>
          <p:nvPr>
            <p:ph sz="quarter" idx="13"/>
          </p:nvPr>
        </p:nvSpPr>
        <p:spPr>
          <a:xfrm>
            <a:off x="3684712" y="762000"/>
            <a:ext cx="5459288" cy="508805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sz="1800" dirty="0"/>
              <a:t>CROWN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Target: C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Instrumentation based extraction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BV supported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>
                <a:hlinkClick r:id="rId3"/>
              </a:rPr>
              <a:t>https://github.com/swtv-kaist/CROWN</a:t>
            </a:r>
            <a:endParaRPr lang="en-US" altLang="ko-KR" sz="1600" dirty="0"/>
          </a:p>
          <a:p>
            <a:pPr>
              <a:lnSpc>
                <a:spcPct val="90000"/>
              </a:lnSpc>
            </a:pPr>
            <a:r>
              <a:rPr lang="en-US" altLang="ko-KR" sz="1800" dirty="0"/>
              <a:t>KLEE (open source)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Target: LLVM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VM based symbolic formula extraction 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BV supported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Symbolic POSIX library supported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>
                <a:hlinkClick r:id="rId4"/>
              </a:rPr>
              <a:t>http://ccadar.github.io/klee/</a:t>
            </a:r>
            <a:endParaRPr lang="en-US" altLang="ko-KR" sz="1600" dirty="0"/>
          </a:p>
          <a:p>
            <a:pPr>
              <a:lnSpc>
                <a:spcPct val="90000"/>
              </a:lnSpc>
            </a:pPr>
            <a:r>
              <a:rPr lang="en-US" altLang="ko-KR" sz="1800" dirty="0"/>
              <a:t>PEX (</a:t>
            </a:r>
            <a:r>
              <a:rPr lang="en-US" altLang="ko-KR" sz="1800" dirty="0" err="1"/>
              <a:t>IntelliTest</a:t>
            </a:r>
            <a:r>
              <a:rPr lang="en-US" altLang="ko-KR" sz="1800" dirty="0"/>
              <a:t> incorporated in Visual </a:t>
            </a:r>
            <a:r>
              <a:rPr lang="en-US" altLang="ko-KR" sz="1800"/>
              <a:t>Studio Enterprise)</a:t>
            </a:r>
            <a:endParaRPr lang="en-US" altLang="ko-KR" sz="1800" dirty="0"/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Target: C#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VM based symbolic formula extraction 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BV supported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Integrated with Visual Studio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>
                <a:hlinkClick r:id="rId5"/>
              </a:rPr>
              <a:t>http://research.microsoft.com/en-us/projects/pex/</a:t>
            </a:r>
            <a:endParaRPr lang="en-US" altLang="ko-KR" sz="1600" dirty="0"/>
          </a:p>
          <a:p>
            <a:pPr>
              <a:lnSpc>
                <a:spcPct val="90000"/>
              </a:lnSpc>
            </a:pPr>
            <a:r>
              <a:rPr lang="en-US" altLang="ko-KR" sz="1800" dirty="0"/>
              <a:t>CATG (open source)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Target: Java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Trace/log based symbolic formula extraction  </a:t>
            </a:r>
          </a:p>
          <a:p>
            <a:pPr lvl="1">
              <a:lnSpc>
                <a:spcPct val="90000"/>
              </a:lnSpc>
            </a:pPr>
            <a:r>
              <a:rPr lang="en-US" altLang="ko-KR" sz="1600" dirty="0"/>
              <a:t>LIA supported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2888099"/>
            <a:ext cx="2971799" cy="19192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4807387"/>
            <a:ext cx="2971799" cy="2050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3030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Case Study: </a:t>
            </a:r>
            <a:r>
              <a:rPr lang="en-US" dirty="0" err="1"/>
              <a:t>Busybox</a:t>
            </a:r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/>
          <a:lstStyle/>
          <a:p>
            <a:fld id="{59AB7447-9FCF-4F26-89C2-84A78DC61FF0}" type="datetime1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179512" y="1066760"/>
            <a:ext cx="8507288" cy="52425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test a </a:t>
            </a:r>
            <a:r>
              <a:rPr lang="en-US" dirty="0" err="1"/>
              <a:t>busybox</a:t>
            </a:r>
            <a:r>
              <a:rPr lang="en-US" dirty="0"/>
              <a:t> by using CREST.</a:t>
            </a:r>
          </a:p>
          <a:p>
            <a:pPr lvl="1"/>
            <a:r>
              <a:rPr lang="en-US" dirty="0" err="1"/>
              <a:t>BusyBox</a:t>
            </a:r>
            <a:r>
              <a:rPr lang="en-US" dirty="0"/>
              <a:t> is a one-in-all command-line utilities providing a fairly complete programming/debugging environment  </a:t>
            </a:r>
          </a:p>
          <a:p>
            <a:pPr lvl="1"/>
            <a:r>
              <a:rPr lang="en-US" dirty="0"/>
              <a:t>It combines tiny versions of ~300 UNIX utilities into a single small executable program suite. 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Among those 300 utilities, we focused to test the following 10 utilities</a:t>
            </a:r>
          </a:p>
          <a:p>
            <a:pPr lvl="2">
              <a:spcBef>
                <a:spcPts val="600"/>
              </a:spcBef>
            </a:pPr>
            <a:r>
              <a:rPr lang="en-US" b="1" dirty="0" err="1">
                <a:latin typeface="Courier New" pitchFamily="49" charset="0"/>
                <a:cs typeface="Courier New" pitchFamily="49" charset="0"/>
              </a:rPr>
              <a:t>grep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vi, 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cut, </a:t>
            </a:r>
            <a:r>
              <a:rPr lang="en-US" altLang="ko-KR" b="1" dirty="0" err="1">
                <a:latin typeface="Courier New" pitchFamily="49" charset="0"/>
                <a:cs typeface="Courier New" pitchFamily="49" charset="0"/>
              </a:rPr>
              <a:t>expr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, od , </a:t>
            </a:r>
            <a:r>
              <a:rPr lang="en-US" altLang="ko-KR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altLang="ko-KR" b="1" dirty="0" err="1">
                <a:latin typeface="Courier New" pitchFamily="49" charset="0"/>
                <a:cs typeface="Courier New" pitchFamily="49" charset="0"/>
              </a:rPr>
              <a:t>tr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, cp, </a:t>
            </a:r>
            <a:r>
              <a:rPr lang="en-US" altLang="ko-KR" b="1" dirty="0" err="1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altLang="ko-KR" b="1" dirty="0">
                <a:latin typeface="Courier New" pitchFamily="49" charset="0"/>
                <a:cs typeface="Courier New" pitchFamily="49" charset="0"/>
              </a:rPr>
              <a:t>, mv.</a:t>
            </a:r>
          </a:p>
          <a:p>
            <a:pPr lvl="2">
              <a:spcBef>
                <a:spcPts val="600"/>
              </a:spcBef>
            </a:pPr>
            <a:r>
              <a:rPr lang="en-US" altLang="ko-KR" dirty="0"/>
              <a:t>We selected these 10 utilities, because their behavior is easy to understand so that it is clear what variables should be declared as symbolic </a:t>
            </a:r>
          </a:p>
          <a:p>
            <a:pPr lvl="2">
              <a:spcBef>
                <a:spcPts val="600"/>
              </a:spcBef>
            </a:pPr>
            <a:r>
              <a:rPr lang="en-US" altLang="ko-KR" dirty="0"/>
              <a:t>Each utility generated 40,000 test cases for 4 different search strategies</a:t>
            </a:r>
          </a:p>
          <a:p>
            <a:pPr lvl="2">
              <a:spcBef>
                <a:spcPts val="600"/>
              </a:spcBef>
            </a:pPr>
            <a:endParaRPr lang="en-US" altLang="ko-KR" b="1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139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Busybox</a:t>
            </a:r>
            <a:r>
              <a:rPr lang="en-US" altLang="ko-KR" dirty="0"/>
              <a:t> Testing Result  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/>
          <a:lstStyle/>
          <a:p>
            <a:fld id="{59AB7447-9FCF-4F26-89C2-84A78DC61FF0}" type="datetime1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0" y="914400"/>
            <a:ext cx="9144000" cy="52425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107539"/>
              </p:ext>
            </p:extLst>
          </p:nvPr>
        </p:nvGraphicFramePr>
        <p:xfrm>
          <a:off x="-1" y="1524000"/>
          <a:ext cx="9144001" cy="5165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42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4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4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6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05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578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912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9348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Utility</a:t>
                      </a:r>
                      <a:r>
                        <a:rPr lang="en-US" sz="1300" baseline="0" dirty="0"/>
                        <a:t> 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LOC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#</a:t>
                      </a:r>
                      <a:r>
                        <a:rPr lang="en-US" sz="1300" baseline="0" dirty="0"/>
                        <a:t> of branches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sng" dirty="0"/>
                        <a:t>DFS</a:t>
                      </a:r>
                    </a:p>
                    <a:p>
                      <a:pPr algn="ctr"/>
                      <a:r>
                        <a:rPr lang="en-US" sz="1300" dirty="0"/>
                        <a:t>#of covered branch/time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sng" dirty="0"/>
                        <a:t>CFG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#of covered branch/time</a:t>
                      </a:r>
                    </a:p>
                    <a:p>
                      <a:pPr algn="ctr"/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sng" dirty="0"/>
                        <a:t>Random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#of covered branch/time</a:t>
                      </a:r>
                    </a:p>
                    <a:p>
                      <a:pPr algn="ctr"/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sng" dirty="0" err="1"/>
                        <a:t>Random_input</a:t>
                      </a:r>
                      <a:endParaRPr lang="en-US" sz="1300" u="sng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#of covered branch/time</a:t>
                      </a:r>
                    </a:p>
                    <a:p>
                      <a:pPr algn="ctr"/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u="sng" dirty="0"/>
                        <a:t>Merge</a:t>
                      </a:r>
                      <a:r>
                        <a:rPr lang="en-US" sz="1300" u="sng" baseline="0" dirty="0"/>
                        <a:t> of all 4 strategies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#of covered branch/time</a:t>
                      </a:r>
                    </a:p>
                    <a:p>
                      <a:pPr algn="ctr"/>
                      <a:endParaRPr lang="en-US" sz="1300" u="sng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grep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914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0" dirty="0"/>
                        <a:t>178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dirty="0"/>
                        <a:t>105(59.0%)/</a:t>
                      </a:r>
                      <a:r>
                        <a:rPr lang="en-US" sz="1300" b="0" u="sng" dirty="0">
                          <a:solidFill>
                            <a:schemeClr val="tx1"/>
                          </a:solidFill>
                        </a:rPr>
                        <a:t>2785s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85(47.8</a:t>
                      </a:r>
                      <a:r>
                        <a:rPr lang="en-US" sz="1300" dirty="0"/>
                        <a:t>%)/56s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136(76.4</a:t>
                      </a:r>
                      <a:r>
                        <a:rPr lang="en-US" sz="1300" dirty="0"/>
                        <a:t>%)/85s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50(28.1</a:t>
                      </a:r>
                      <a:r>
                        <a:rPr lang="en-US" sz="1300" dirty="0"/>
                        <a:t>%)/45s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136(76.4%)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vi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4000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1498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855(57.1</a:t>
                      </a:r>
                      <a:r>
                        <a:rPr lang="en-US" sz="1300" dirty="0"/>
                        <a:t>%)/1495s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965(64.4</a:t>
                      </a:r>
                      <a:r>
                        <a:rPr lang="en-US" sz="1300" dirty="0"/>
                        <a:t>%)/1036s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1142(76.2</a:t>
                      </a:r>
                      <a:r>
                        <a:rPr lang="en-US" sz="1300" dirty="0"/>
                        <a:t>)/723s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0"/>
                        <a:t>1019(68.0</a:t>
                      </a:r>
                      <a:r>
                        <a:rPr lang="en-US" sz="1300" b="0" dirty="0"/>
                        <a:t>%)/463s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0"/>
                        <a:t>1238(82.6</a:t>
                      </a:r>
                      <a:r>
                        <a:rPr lang="en-US" sz="1300" b="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cut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209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67(59.8%)/42s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60(53.6</a:t>
                      </a:r>
                      <a:r>
                        <a:rPr lang="en-US" sz="1300" dirty="0"/>
                        <a:t>%)/45s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84(75.0</a:t>
                      </a:r>
                      <a:r>
                        <a:rPr lang="en-US" sz="1300" dirty="0"/>
                        <a:t>%)/53s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48(42.9</a:t>
                      </a:r>
                      <a:r>
                        <a:rPr lang="en-US" sz="1300" dirty="0"/>
                        <a:t>%)/45s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90(80.4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 err="1"/>
                        <a:t>expr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154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104(67.5</a:t>
                      </a:r>
                      <a:r>
                        <a:rPr lang="en-US" sz="1300" dirty="0"/>
                        <a:t>%)/58s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101(65.6</a:t>
                      </a:r>
                      <a:r>
                        <a:rPr lang="en-US" sz="1300" dirty="0"/>
                        <a:t>%)/44s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105(68.1</a:t>
                      </a:r>
                      <a:r>
                        <a:rPr lang="en-US" sz="1300" dirty="0"/>
                        <a:t>%)/50s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48(31.2</a:t>
                      </a:r>
                      <a:r>
                        <a:rPr lang="en-US" sz="1300" dirty="0"/>
                        <a:t>%)/31s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108(70.1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 err="1"/>
                        <a:t>od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222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74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59(79.7</a:t>
                      </a:r>
                      <a:r>
                        <a:rPr lang="en-US" sz="1300" dirty="0"/>
                        <a:t>%)/35s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72(97.3</a:t>
                      </a:r>
                      <a:r>
                        <a:rPr lang="en-US" sz="1300" dirty="0"/>
                        <a:t>%)/41s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66(89.2%)/42s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44(59.5</a:t>
                      </a:r>
                      <a:r>
                        <a:rPr lang="en-US" sz="1300" dirty="0"/>
                        <a:t>%)/30s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72(97.3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 err="1"/>
                        <a:t>printf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406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144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93(64.6</a:t>
                      </a:r>
                      <a:r>
                        <a:rPr lang="en-US" sz="1300" dirty="0"/>
                        <a:t>%)/84s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109(75.7</a:t>
                      </a:r>
                      <a:r>
                        <a:rPr lang="en-US" sz="1300" dirty="0"/>
                        <a:t>%)/41s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102(70.8</a:t>
                      </a:r>
                      <a:r>
                        <a:rPr lang="en-US" sz="1300" dirty="0"/>
                        <a:t>%)/40s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77(53.5</a:t>
                      </a:r>
                      <a:r>
                        <a:rPr lang="en-US" sz="1300" dirty="0"/>
                        <a:t>%)/30s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115(79.9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err="1"/>
                        <a:t>tr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328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140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67(47.9</a:t>
                      </a:r>
                      <a:r>
                        <a:rPr lang="en-US" sz="1300" dirty="0"/>
                        <a:t>%)/58s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72(51.4</a:t>
                      </a:r>
                      <a:r>
                        <a:rPr lang="en-US" sz="1300" dirty="0"/>
                        <a:t>%)/50s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72(51.4</a:t>
                      </a:r>
                      <a:r>
                        <a:rPr lang="en-US" sz="1300" dirty="0"/>
                        <a:t>%)/50s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63(45%)/42s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73(52.1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/>
                        <a:t>cp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191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32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20(62.5</a:t>
                      </a:r>
                      <a:r>
                        <a:rPr lang="en-US" sz="1300" dirty="0"/>
                        <a:t>%)/38s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20(62.5</a:t>
                      </a:r>
                      <a:r>
                        <a:rPr lang="en-US" sz="1300" dirty="0"/>
                        <a:t>%)/38s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20(62.5</a:t>
                      </a:r>
                      <a:r>
                        <a:rPr lang="en-US" sz="1300" dirty="0"/>
                        <a:t>%)/38s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17(53.1</a:t>
                      </a:r>
                      <a:r>
                        <a:rPr lang="en-US" sz="1300" dirty="0"/>
                        <a:t>%)/30s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20(62.5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 err="1"/>
                        <a:t>ls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1123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270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179(71.6</a:t>
                      </a:r>
                      <a:r>
                        <a:rPr lang="en-US" sz="1300" dirty="0"/>
                        <a:t>%)/87s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162(64.8</a:t>
                      </a:r>
                      <a:r>
                        <a:rPr lang="en-US" sz="1300" dirty="0"/>
                        <a:t>%)/111s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191(76.4</a:t>
                      </a:r>
                      <a:r>
                        <a:rPr lang="en-US" sz="1300" dirty="0"/>
                        <a:t>%)/86s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131(52.4</a:t>
                      </a:r>
                      <a:r>
                        <a:rPr lang="en-US" sz="1300" dirty="0"/>
                        <a:t>%)/105s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191(76.4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dirty="0" err="1"/>
                        <a:t>mv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135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56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24(42.9</a:t>
                      </a:r>
                      <a:r>
                        <a:rPr lang="en-US" sz="1300" dirty="0"/>
                        <a:t>%)/0s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/>
                        <a:t>24(42.9</a:t>
                      </a:r>
                      <a:r>
                        <a:rPr lang="en-US" sz="1300" dirty="0"/>
                        <a:t>%)/0s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24(42.9%)/0s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17(30.3</a:t>
                      </a:r>
                      <a:r>
                        <a:rPr lang="en-US" sz="1300" dirty="0"/>
                        <a:t>%)/0s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24(47.9</a:t>
                      </a:r>
                      <a:r>
                        <a:rPr lang="en-US" sz="1300" dirty="0"/>
                        <a:t>%)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851">
                <a:tc>
                  <a:txBody>
                    <a:bodyPr/>
                    <a:lstStyle/>
                    <a:p>
                      <a:r>
                        <a:rPr lang="en-US" sz="1300" b="1" dirty="0"/>
                        <a:t>AVG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803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264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157.3(59.6%)/809s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167(63.3%)/146s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300" b="1" dirty="0"/>
                        <a:t>194.2(73.5%)/117s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/>
                        <a:t>151.4(57.4%)/83s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rgbClr val="FF0000"/>
                          </a:solidFill>
                        </a:rPr>
                        <a:t>206.7(78.4%)/ 1155s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532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12" y="76200"/>
            <a:ext cx="9001188" cy="490518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 of </a:t>
            </a:r>
            <a:r>
              <a:rPr lang="en-US" dirty="0" err="1"/>
              <a:t>grep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914400"/>
            <a:ext cx="7772400" cy="2438400"/>
          </a:xfrm>
        </p:spPr>
        <p:txBody>
          <a:bodyPr>
            <a:noAutofit/>
          </a:bodyPr>
          <a:lstStyle/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sz="1600" dirty="0"/>
              <a:t>Experiment 1:</a:t>
            </a:r>
            <a:endParaRPr lang="en-US" altLang="ko-KR" sz="1600" dirty="0"/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Iterations: 10, 000</a:t>
            </a: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/>
              <a:t>branches in </a:t>
            </a:r>
            <a:r>
              <a:rPr lang="en-US" sz="1600" dirty="0" err="1"/>
              <a:t>grep.c</a:t>
            </a:r>
            <a:r>
              <a:rPr lang="en-US" sz="1600" dirty="0"/>
              <a:t> : 178</a:t>
            </a: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Execution Command:  </a:t>
            </a: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run_crest</a:t>
            </a:r>
            <a:r>
              <a:rPr lang="en-US" altLang="ko-KR" sz="1600" dirty="0">
                <a:solidFill>
                  <a:schemeClr val="tx1"/>
                </a:solidFill>
              </a:rPr>
              <a:t> './</a:t>
            </a:r>
            <a:r>
              <a:rPr lang="en-US" altLang="ko-KR" sz="1600" dirty="0" err="1">
                <a:solidFill>
                  <a:schemeClr val="tx1"/>
                </a:solidFill>
              </a:rPr>
              <a:t>busybox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grep</a:t>
            </a:r>
            <a:r>
              <a:rPr lang="en-US" altLang="ko-KR" sz="1600" dirty="0">
                <a:solidFill>
                  <a:schemeClr val="tx1"/>
                </a:solidFill>
              </a:rPr>
              <a:t> "define" test_grep.dat' 10000 -</a:t>
            </a:r>
            <a:r>
              <a:rPr lang="en-US" altLang="ko-KR" sz="1600" b="1" dirty="0" err="1">
                <a:solidFill>
                  <a:schemeClr val="tx1"/>
                </a:solidFill>
              </a:rPr>
              <a:t>dfs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run_crest</a:t>
            </a:r>
            <a:r>
              <a:rPr lang="en-US" altLang="ko-KR" sz="1600" dirty="0">
                <a:solidFill>
                  <a:schemeClr val="tx1"/>
                </a:solidFill>
              </a:rPr>
              <a:t> './</a:t>
            </a:r>
            <a:r>
              <a:rPr lang="en-US" altLang="ko-KR" sz="1600" dirty="0" err="1">
                <a:solidFill>
                  <a:schemeClr val="tx1"/>
                </a:solidFill>
              </a:rPr>
              <a:t>busybox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grep</a:t>
            </a:r>
            <a:r>
              <a:rPr lang="en-US" altLang="ko-KR" sz="1600" dirty="0">
                <a:solidFill>
                  <a:schemeClr val="tx1"/>
                </a:solidFill>
              </a:rPr>
              <a:t> "define" test_grep.dat' 10000 -</a:t>
            </a:r>
            <a:r>
              <a:rPr lang="en-US" altLang="ko-KR" sz="1600" b="1" dirty="0" err="1">
                <a:solidFill>
                  <a:schemeClr val="tx1"/>
                </a:solidFill>
              </a:rPr>
              <a:t>cfg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run_crest</a:t>
            </a:r>
            <a:r>
              <a:rPr lang="en-US" altLang="ko-KR" sz="1600" dirty="0">
                <a:solidFill>
                  <a:schemeClr val="tx1"/>
                </a:solidFill>
              </a:rPr>
              <a:t> './</a:t>
            </a:r>
            <a:r>
              <a:rPr lang="en-US" altLang="ko-KR" sz="1600" dirty="0" err="1">
                <a:solidFill>
                  <a:schemeClr val="tx1"/>
                </a:solidFill>
              </a:rPr>
              <a:t>busybox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grep</a:t>
            </a:r>
            <a:r>
              <a:rPr lang="en-US" altLang="ko-KR" sz="1600" dirty="0">
                <a:solidFill>
                  <a:schemeClr val="tx1"/>
                </a:solidFill>
              </a:rPr>
              <a:t> "define" test_grep.dat' 10000 -</a:t>
            </a:r>
            <a:r>
              <a:rPr lang="en-US" altLang="ko-KR" sz="1600" b="1" dirty="0">
                <a:solidFill>
                  <a:schemeClr val="tx1"/>
                </a:solidFill>
              </a:rPr>
              <a:t>random</a:t>
            </a: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r>
              <a:rPr lang="en-US" altLang="ko-KR" sz="1600" dirty="0">
                <a:solidFill>
                  <a:schemeClr val="tx1"/>
                </a:solidFill>
              </a:rPr>
              <a:t>	</a:t>
            </a:r>
            <a:r>
              <a:rPr lang="en-US" altLang="ko-KR" sz="1600" dirty="0" err="1">
                <a:solidFill>
                  <a:schemeClr val="tx1"/>
                </a:solidFill>
              </a:rPr>
              <a:t>run_crest</a:t>
            </a:r>
            <a:r>
              <a:rPr lang="en-US" altLang="ko-KR" sz="1600" dirty="0">
                <a:solidFill>
                  <a:schemeClr val="tx1"/>
                </a:solidFill>
              </a:rPr>
              <a:t> './</a:t>
            </a:r>
            <a:r>
              <a:rPr lang="en-US" altLang="ko-KR" sz="1600" dirty="0" err="1">
                <a:solidFill>
                  <a:schemeClr val="tx1"/>
                </a:solidFill>
              </a:rPr>
              <a:t>busybox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grep</a:t>
            </a:r>
            <a:r>
              <a:rPr lang="en-US" altLang="ko-KR" sz="1600" dirty="0">
                <a:solidFill>
                  <a:schemeClr val="tx1"/>
                </a:solidFill>
              </a:rPr>
              <a:t> "define" test_grep.dat' 10000 -</a:t>
            </a:r>
            <a:r>
              <a:rPr lang="en-US" altLang="ko-KR" sz="1600" b="1" dirty="0" err="1">
                <a:solidFill>
                  <a:schemeClr val="tx1"/>
                </a:solidFill>
              </a:rPr>
              <a:t>random_input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74320" lvl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/>
          <a:lstStyle/>
          <a:p>
            <a:fld id="{7487830D-63D0-43FB-9A42-9243058A17F4}" type="datetime1">
              <a:rPr lang="en-US" smtClean="0"/>
              <a:pPr/>
              <a:t>5/23/2023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486400" y="3581400"/>
          <a:ext cx="33528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7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Strategy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cost</a:t>
                      </a:r>
                      <a:r>
                        <a:rPr lang="en-US" baseline="0" dirty="0"/>
                        <a:t> (s)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Cfg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Pure_random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429000"/>
            <a:ext cx="4495800" cy="2649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8116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Test Oracles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4294967295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/>
          <a:lstStyle/>
          <a:p>
            <a:fld id="{59AB7447-9FCF-4F26-89C2-84A78DC61FF0}" type="datetime1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457200" y="1587584"/>
            <a:ext cx="8458200" cy="4937760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In the </a:t>
            </a:r>
            <a:r>
              <a:rPr lang="en-US" altLang="ko-KR" dirty="0" err="1"/>
              <a:t>busybox</a:t>
            </a:r>
            <a:r>
              <a:rPr lang="en-US" altLang="ko-KR" dirty="0"/>
              <a:t> testing, we do not use any explicit test oracles</a:t>
            </a:r>
          </a:p>
          <a:p>
            <a:pPr lvl="1"/>
            <a:r>
              <a:rPr lang="en-US" altLang="ko-KR" dirty="0"/>
              <a:t>Test oracle is an orthogonal issue to test case generation</a:t>
            </a:r>
          </a:p>
          <a:p>
            <a:pPr lvl="1"/>
            <a:r>
              <a:rPr lang="en-US" altLang="ko-KR" dirty="0"/>
              <a:t>However, still violation of runtime conformance (i.e., no segmentation fault, no divide-by-zero, etc) can be checked</a:t>
            </a:r>
          </a:p>
          <a:p>
            <a:r>
              <a:rPr lang="en-US" altLang="ko-KR" dirty="0"/>
              <a:t>Segmentation fault due to integer overflow detected </a:t>
            </a:r>
            <a:r>
              <a:rPr lang="en-US" altLang="ko-KR"/>
              <a:t>at busybox grep </a:t>
            </a:r>
            <a:endParaRPr lang="en-US" altLang="ko-KR" dirty="0"/>
          </a:p>
          <a:p>
            <a:pPr lvl="1"/>
            <a:r>
              <a:rPr lang="en-US" altLang="ko-KR" dirty="0"/>
              <a:t>This bug was detected by test cases generated using DFS  </a:t>
            </a:r>
          </a:p>
          <a:p>
            <a:pPr lvl="1"/>
            <a:r>
              <a:rPr lang="en-US" altLang="ko-KR" dirty="0"/>
              <a:t>The bug causes segmentation fault when</a:t>
            </a:r>
          </a:p>
          <a:p>
            <a:pPr lvl="2"/>
            <a:r>
              <a:rPr lang="en-US" altLang="ko-KR" dirty="0"/>
              <a:t>-B 1073741824 (i.e. 2^32/4)</a:t>
            </a:r>
          </a:p>
          <a:p>
            <a:pPr lvl="2"/>
            <a:r>
              <a:rPr lang="en-US" altLang="ko-KR" dirty="0"/>
              <a:t>PATTERN should match line(s) after the 1</a:t>
            </a:r>
            <a:r>
              <a:rPr lang="en-US" altLang="ko-KR" baseline="30000" dirty="0"/>
              <a:t>st</a:t>
            </a:r>
            <a:r>
              <a:rPr lang="en-US" altLang="ko-KR" dirty="0"/>
              <a:t> line</a:t>
            </a:r>
          </a:p>
          <a:p>
            <a:pPr lvl="2"/>
            <a:r>
              <a:rPr lang="en-US" altLang="ko-KR" dirty="0"/>
              <a:t>Text file should contain at least two lines </a:t>
            </a:r>
          </a:p>
          <a:p>
            <a:pPr lvl="1"/>
            <a:r>
              <a:rPr lang="en-US" altLang="ko-KR" dirty="0"/>
              <a:t>Bug scenario</a:t>
            </a:r>
          </a:p>
          <a:p>
            <a:pPr lvl="2"/>
            <a:r>
              <a:rPr lang="en-US" altLang="ko-KR" dirty="0" err="1"/>
              <a:t>Grep</a:t>
            </a:r>
            <a:r>
              <a:rPr lang="en-US" altLang="ko-KR" dirty="0"/>
              <a:t> tries to dynamically allocate memory for buffering matched lines (-B option).  </a:t>
            </a:r>
          </a:p>
          <a:p>
            <a:pPr lvl="2"/>
            <a:r>
              <a:rPr lang="en-US" altLang="ko-KR" dirty="0"/>
              <a:t>But due to integer overflow (# of line to buffer * </a:t>
            </a:r>
            <a:r>
              <a:rPr lang="en-US" altLang="ko-KR" dirty="0" err="1"/>
              <a:t>sizeof</a:t>
            </a:r>
            <a:r>
              <a:rPr lang="en-US" altLang="ko-KR" dirty="0"/>
              <a:t>(pointer)), memory is allocated in much less amount </a:t>
            </a:r>
          </a:p>
          <a:p>
            <a:pPr lvl="2"/>
            <a:r>
              <a:rPr lang="en-US" altLang="ko-KR" dirty="0"/>
              <a:t>Finally </a:t>
            </a:r>
            <a:r>
              <a:rPr lang="en-US" altLang="ko-KR" dirty="0" err="1"/>
              <a:t>grep</a:t>
            </a:r>
            <a:r>
              <a:rPr lang="en-US" altLang="ko-KR" dirty="0"/>
              <a:t> finally accesses illegal memory area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5622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4294967295"/>
          </p:nvPr>
        </p:nvSpPr>
        <p:spPr>
          <a:xfrm>
            <a:off x="214282" y="6500834"/>
            <a:ext cx="1285884" cy="292608"/>
          </a:xfrm>
          <a:prstGeom prst="rect">
            <a:avLst/>
          </a:prstGeom>
        </p:spPr>
        <p:txBody>
          <a:bodyPr/>
          <a:lstStyle/>
          <a:p>
            <a:fld id="{59AB7447-9FCF-4F26-89C2-84A78DC61FF0}" type="datetime1">
              <a:rPr lang="en-US" smtClean="0"/>
              <a:pPr/>
              <a:t>5/23/2023</a:t>
            </a:fld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8382000" y="6477000"/>
            <a:ext cx="457200" cy="292608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5486400" y="1219200"/>
            <a:ext cx="3581401" cy="4937760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Bug patch was immediately made in 1 day, since this bug is critical one</a:t>
            </a:r>
          </a:p>
          <a:p>
            <a:pPr lvl="1"/>
            <a:r>
              <a:rPr lang="en-US" altLang="ko-KR" dirty="0"/>
              <a:t>Importance: P5 major </a:t>
            </a:r>
          </a:p>
          <a:p>
            <a:pPr lvl="2"/>
            <a:r>
              <a:rPr lang="en-US" altLang="ko-KR" dirty="0"/>
              <a:t>major loss of function</a:t>
            </a:r>
          </a:p>
          <a:p>
            <a:pPr lvl="1"/>
            <a:r>
              <a:rPr lang="en-US" altLang="ko-KR" dirty="0" err="1"/>
              <a:t>Busybox</a:t>
            </a:r>
            <a:r>
              <a:rPr lang="en-US" altLang="ko-KR" dirty="0"/>
              <a:t> 1.18.x will have fix for this bug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238750" cy="68580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3505200" y="4572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05200" y="838200"/>
            <a:ext cx="8382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1000" y="1676400"/>
            <a:ext cx="15240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568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42852"/>
            <a:ext cx="8610600" cy="1457348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SAGE: </a:t>
            </a:r>
            <a:r>
              <a:rPr lang="en-US" altLang="ko-KR" sz="3600" dirty="0" err="1"/>
              <a:t>Whitebox</a:t>
            </a:r>
            <a:r>
              <a:rPr lang="en-US" altLang="ko-KR" sz="3600" dirty="0"/>
              <a:t> Fuzzing for Security Testing @ Microsoft </a:t>
            </a:r>
            <a:endParaRPr lang="ko-KR" altLang="en-US" sz="36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/57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3"/>
          </p:nvPr>
        </p:nvSpPr>
        <p:spPr>
          <a:xfrm>
            <a:off x="228600" y="1447800"/>
            <a:ext cx="8858279" cy="3396558"/>
          </a:xfrm>
        </p:spPr>
        <p:txBody>
          <a:bodyPr>
            <a:noAutofit/>
          </a:bodyPr>
          <a:lstStyle/>
          <a:p>
            <a:r>
              <a:rPr lang="en-US" altLang="ko-KR" sz="2400" dirty="0"/>
              <a:t>X86 binary </a:t>
            </a:r>
            <a:r>
              <a:rPr lang="en-US" altLang="ko-KR" sz="2400" dirty="0" err="1"/>
              <a:t>concolic</a:t>
            </a:r>
            <a:r>
              <a:rPr lang="en-US" altLang="ko-KR" sz="2400" dirty="0"/>
              <a:t> testing tool to generate millions of test files automatically targeting large applications</a:t>
            </a:r>
          </a:p>
          <a:p>
            <a:pPr lvl="1"/>
            <a:r>
              <a:rPr lang="en-US" altLang="ko-KR" sz="2000" dirty="0"/>
              <a:t>used daily in Windows, Office, etc.</a:t>
            </a:r>
          </a:p>
          <a:p>
            <a:r>
              <a:rPr lang="en-US" altLang="ko-KR" sz="2400" dirty="0"/>
              <a:t>Mainly targets crash bugs in various windows file parsers (&gt;hundreds)</a:t>
            </a:r>
          </a:p>
          <a:p>
            <a:r>
              <a:rPr lang="en-US" altLang="ko-KR" sz="2400" dirty="0"/>
              <a:t>Impact: since 2007 to 2013</a:t>
            </a:r>
          </a:p>
          <a:p>
            <a:pPr lvl="1"/>
            <a:r>
              <a:rPr lang="en-US" altLang="ko-KR" sz="2400" dirty="0"/>
              <a:t>500+ machine years</a:t>
            </a:r>
          </a:p>
          <a:p>
            <a:pPr lvl="1"/>
            <a:r>
              <a:rPr lang="en-US" altLang="ko-KR" sz="2400" dirty="0"/>
              <a:t>3.4 Billion+ constraints</a:t>
            </a:r>
          </a:p>
          <a:p>
            <a:pPr lvl="1"/>
            <a:r>
              <a:rPr lang="en-US" altLang="ko-KR" sz="2400" dirty="0"/>
              <a:t>100s of apps, 100s of bugs</a:t>
            </a:r>
          </a:p>
          <a:p>
            <a:pPr lvl="2"/>
            <a:r>
              <a:rPr lang="en-US" altLang="ko-KR" sz="2000" dirty="0"/>
              <a:t>1/3 of all security bugs detected by Win7 WEX team were found by SAGE </a:t>
            </a:r>
          </a:p>
          <a:p>
            <a:pPr lvl="1"/>
            <a:r>
              <a:rPr lang="en-US" altLang="ko-KR" sz="2400" dirty="0"/>
              <a:t>Millions of dollars saved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5247" y="6027003"/>
            <a:ext cx="574875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This slide quotes PLDI 2013 MSR Open House Event poster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“SAGE: 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WhiteboxFuzzing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for Security Testing”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E.Bounimova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P.Godefroid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and </a:t>
            </a:r>
            <a:r>
              <a:rPr kumimoji="0" lang="en-US" altLang="ko-KR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D.Molnar</a:t>
            </a:r>
            <a:r>
              <a:rPr kumimoji="0" lang="en-US" altLang="ko-K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6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714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of SW </a:t>
            </a:r>
            <a:r>
              <a:rPr lang="en-US" dirty="0" err="1"/>
              <a:t>Coverages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5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grpSp>
        <p:nvGrpSpPr>
          <p:cNvPr id="8" name="Group 34"/>
          <p:cNvGrpSpPr>
            <a:grpSpLocks/>
          </p:cNvGrpSpPr>
          <p:nvPr/>
        </p:nvGrpSpPr>
        <p:grpSpPr bwMode="auto">
          <a:xfrm>
            <a:off x="5226927" y="5207109"/>
            <a:ext cx="1845403" cy="653733"/>
            <a:chOff x="3708" y="3359"/>
            <a:chExt cx="1057" cy="584"/>
          </a:xfrm>
          <a:noFill/>
        </p:grpSpPr>
        <p:sp>
          <p:nvSpPr>
            <p:cNvPr id="46" name="Text Box 9"/>
            <p:cNvSpPr txBox="1">
              <a:spLocks noChangeArrowheads="1"/>
            </p:cNvSpPr>
            <p:nvPr/>
          </p:nvSpPr>
          <p:spPr bwMode="auto">
            <a:xfrm>
              <a:off x="3708" y="3359"/>
              <a:ext cx="1057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Simple Round Trip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SRTC</a:t>
              </a:r>
            </a:p>
          </p:txBody>
        </p:sp>
        <p:sp>
          <p:nvSpPr>
            <p:cNvPr id="47" name="Line 10"/>
            <p:cNvSpPr>
              <a:spLocks noChangeShapeType="1"/>
            </p:cNvSpPr>
            <p:nvPr/>
          </p:nvSpPr>
          <p:spPr bwMode="auto">
            <a:xfrm>
              <a:off x="3785" y="3682"/>
              <a:ext cx="902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2956025" y="5510467"/>
            <a:ext cx="1262312" cy="653733"/>
            <a:chOff x="2332" y="3448"/>
            <a:chExt cx="801" cy="584"/>
          </a:xfrm>
          <a:noFill/>
        </p:grpSpPr>
        <p:sp>
          <p:nvSpPr>
            <p:cNvPr id="44" name="Text Box 20"/>
            <p:cNvSpPr txBox="1">
              <a:spLocks noChangeArrowheads="1"/>
            </p:cNvSpPr>
            <p:nvPr/>
          </p:nvSpPr>
          <p:spPr bwMode="auto">
            <a:xfrm>
              <a:off x="2332" y="3448"/>
              <a:ext cx="801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Node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NC</a:t>
              </a:r>
            </a:p>
          </p:txBody>
        </p:sp>
        <p:sp>
          <p:nvSpPr>
            <p:cNvPr id="45" name="Line 21"/>
            <p:cNvSpPr>
              <a:spLocks noChangeShapeType="1"/>
            </p:cNvSpPr>
            <p:nvPr/>
          </p:nvSpPr>
          <p:spPr bwMode="auto">
            <a:xfrm>
              <a:off x="2390" y="3771"/>
              <a:ext cx="684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0" name="Group 36"/>
          <p:cNvGrpSpPr>
            <a:grpSpLocks/>
          </p:cNvGrpSpPr>
          <p:nvPr/>
        </p:nvGrpSpPr>
        <p:grpSpPr bwMode="auto">
          <a:xfrm>
            <a:off x="2971784" y="4706735"/>
            <a:ext cx="1229218" cy="653733"/>
            <a:chOff x="2342" y="2730"/>
            <a:chExt cx="780" cy="584"/>
          </a:xfrm>
          <a:noFill/>
        </p:grpSpPr>
        <p:sp>
          <p:nvSpPr>
            <p:cNvPr id="42" name="Text Box 23"/>
            <p:cNvSpPr txBox="1">
              <a:spLocks noChangeArrowheads="1"/>
            </p:cNvSpPr>
            <p:nvPr/>
          </p:nvSpPr>
          <p:spPr bwMode="auto">
            <a:xfrm>
              <a:off x="2342" y="2730"/>
              <a:ext cx="780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Edge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EC</a:t>
              </a:r>
            </a:p>
          </p:txBody>
        </p:sp>
        <p:sp>
          <p:nvSpPr>
            <p:cNvPr id="43" name="Line 24"/>
            <p:cNvSpPr>
              <a:spLocks noChangeShapeType="1"/>
            </p:cNvSpPr>
            <p:nvPr/>
          </p:nvSpPr>
          <p:spPr bwMode="auto">
            <a:xfrm>
              <a:off x="2399" y="3053"/>
              <a:ext cx="665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1" name="Group 37"/>
          <p:cNvGrpSpPr>
            <a:grpSpLocks/>
          </p:cNvGrpSpPr>
          <p:nvPr/>
        </p:nvGrpSpPr>
        <p:grpSpPr bwMode="auto">
          <a:xfrm>
            <a:off x="2989119" y="3903002"/>
            <a:ext cx="1196124" cy="653733"/>
            <a:chOff x="2360" y="2012"/>
            <a:chExt cx="759" cy="584"/>
          </a:xfrm>
          <a:noFill/>
        </p:grpSpPr>
        <p:sp>
          <p:nvSpPr>
            <p:cNvPr id="40" name="Text Box 26"/>
            <p:cNvSpPr txBox="1">
              <a:spLocks noChangeArrowheads="1"/>
            </p:cNvSpPr>
            <p:nvPr/>
          </p:nvSpPr>
          <p:spPr bwMode="auto">
            <a:xfrm>
              <a:off x="2360" y="2012"/>
              <a:ext cx="759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Edge-Pair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EPC</a:t>
              </a: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2415" y="2335"/>
              <a:ext cx="64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2" name="Group 38"/>
          <p:cNvGrpSpPr>
            <a:grpSpLocks/>
          </p:cNvGrpSpPr>
          <p:nvPr/>
        </p:nvGrpSpPr>
        <p:grpSpPr bwMode="auto">
          <a:xfrm>
            <a:off x="4199427" y="3099269"/>
            <a:ext cx="1720905" cy="653733"/>
            <a:chOff x="3153" y="1294"/>
            <a:chExt cx="1092" cy="584"/>
          </a:xfrm>
          <a:noFill/>
        </p:grpSpPr>
        <p:sp>
          <p:nvSpPr>
            <p:cNvPr id="38" name="Text Box 29"/>
            <p:cNvSpPr txBox="1">
              <a:spLocks noChangeArrowheads="1"/>
            </p:cNvSpPr>
            <p:nvPr/>
          </p:nvSpPr>
          <p:spPr bwMode="auto">
            <a:xfrm>
              <a:off x="3153" y="1294"/>
              <a:ext cx="1092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Prime Path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PPC</a:t>
              </a:r>
            </a:p>
          </p:txBody>
        </p:sp>
        <p:sp>
          <p:nvSpPr>
            <p:cNvPr id="39" name="Line 30"/>
            <p:cNvSpPr>
              <a:spLocks noChangeShapeType="1"/>
            </p:cNvSpPr>
            <p:nvPr/>
          </p:nvSpPr>
          <p:spPr bwMode="auto">
            <a:xfrm>
              <a:off x="3233" y="1599"/>
              <a:ext cx="931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4193123" y="2295536"/>
            <a:ext cx="1731937" cy="653733"/>
            <a:chOff x="3145" y="576"/>
            <a:chExt cx="1099" cy="584"/>
          </a:xfrm>
          <a:noFill/>
        </p:grpSpPr>
        <p:sp>
          <p:nvSpPr>
            <p:cNvPr id="36" name="Text Box 32"/>
            <p:cNvSpPr txBox="1">
              <a:spLocks noChangeArrowheads="1"/>
            </p:cNvSpPr>
            <p:nvPr/>
          </p:nvSpPr>
          <p:spPr bwMode="auto">
            <a:xfrm>
              <a:off x="3145" y="576"/>
              <a:ext cx="1099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Complete Path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CPC</a:t>
              </a:r>
            </a:p>
          </p:txBody>
        </p:sp>
        <p:sp>
          <p:nvSpPr>
            <p:cNvPr id="37" name="Line 33"/>
            <p:cNvSpPr>
              <a:spLocks noChangeShapeType="1"/>
            </p:cNvSpPr>
            <p:nvPr/>
          </p:nvSpPr>
          <p:spPr bwMode="auto">
            <a:xfrm>
              <a:off x="3225" y="899"/>
              <a:ext cx="93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4" name="Group 40"/>
          <p:cNvGrpSpPr>
            <a:grpSpLocks/>
          </p:cNvGrpSpPr>
          <p:nvPr/>
        </p:nvGrpSpPr>
        <p:grpSpPr bwMode="auto">
          <a:xfrm>
            <a:off x="5225351" y="4404495"/>
            <a:ext cx="1845403" cy="653733"/>
            <a:chOff x="3708" y="3359"/>
            <a:chExt cx="1057" cy="584"/>
          </a:xfrm>
          <a:noFill/>
        </p:grpSpPr>
        <p:sp>
          <p:nvSpPr>
            <p:cNvPr id="34" name="Text Box 41"/>
            <p:cNvSpPr txBox="1">
              <a:spLocks noChangeArrowheads="1"/>
            </p:cNvSpPr>
            <p:nvPr/>
          </p:nvSpPr>
          <p:spPr bwMode="auto">
            <a:xfrm>
              <a:off x="3708" y="3359"/>
              <a:ext cx="1057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Complete Round Trip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CRTC</a:t>
              </a:r>
            </a:p>
          </p:txBody>
        </p:sp>
        <p:sp>
          <p:nvSpPr>
            <p:cNvPr id="35" name="Line 42"/>
            <p:cNvSpPr>
              <a:spLocks noChangeShapeType="1"/>
            </p:cNvSpPr>
            <p:nvPr/>
          </p:nvSpPr>
          <p:spPr bwMode="auto">
            <a:xfrm>
              <a:off x="3785" y="3682"/>
              <a:ext cx="902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593720" y="3601882"/>
            <a:ext cx="1533371" cy="653733"/>
            <a:chOff x="2360" y="2012"/>
            <a:chExt cx="759" cy="584"/>
          </a:xfrm>
          <a:noFill/>
        </p:grpSpPr>
        <p:sp>
          <p:nvSpPr>
            <p:cNvPr id="32" name="Text Box 44"/>
            <p:cNvSpPr txBox="1">
              <a:spLocks noChangeArrowheads="1"/>
            </p:cNvSpPr>
            <p:nvPr/>
          </p:nvSpPr>
          <p:spPr bwMode="auto">
            <a:xfrm>
              <a:off x="2360" y="2012"/>
              <a:ext cx="759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All-DU-Paths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 dirty="0">
                  <a:solidFill>
                    <a:srgbClr val="000000"/>
                  </a:solidFill>
                  <a:ea typeface="굴림" pitchFamily="50" charset="-127"/>
                </a:rPr>
                <a:t>ADUP</a:t>
              </a:r>
            </a:p>
          </p:txBody>
        </p:sp>
        <p:sp>
          <p:nvSpPr>
            <p:cNvPr id="33" name="Line 45"/>
            <p:cNvSpPr>
              <a:spLocks noChangeShapeType="1"/>
            </p:cNvSpPr>
            <p:nvPr/>
          </p:nvSpPr>
          <p:spPr bwMode="auto">
            <a:xfrm>
              <a:off x="2415" y="2335"/>
              <a:ext cx="64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6" name="Group 46"/>
          <p:cNvGrpSpPr>
            <a:grpSpLocks/>
          </p:cNvGrpSpPr>
          <p:nvPr/>
        </p:nvGrpSpPr>
        <p:grpSpPr bwMode="auto">
          <a:xfrm>
            <a:off x="595296" y="4404495"/>
            <a:ext cx="1533371" cy="653733"/>
            <a:chOff x="2360" y="2012"/>
            <a:chExt cx="759" cy="584"/>
          </a:xfrm>
          <a:noFill/>
        </p:grpSpPr>
        <p:sp>
          <p:nvSpPr>
            <p:cNvPr id="30" name="Text Box 47"/>
            <p:cNvSpPr txBox="1">
              <a:spLocks noChangeArrowheads="1"/>
            </p:cNvSpPr>
            <p:nvPr/>
          </p:nvSpPr>
          <p:spPr bwMode="auto">
            <a:xfrm>
              <a:off x="2360" y="2012"/>
              <a:ext cx="759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All-uses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AUC</a:t>
              </a:r>
            </a:p>
          </p:txBody>
        </p:sp>
        <p:sp>
          <p:nvSpPr>
            <p:cNvPr id="31" name="Line 48"/>
            <p:cNvSpPr>
              <a:spLocks noChangeShapeType="1"/>
            </p:cNvSpPr>
            <p:nvPr/>
          </p:nvSpPr>
          <p:spPr bwMode="auto">
            <a:xfrm>
              <a:off x="2415" y="2308"/>
              <a:ext cx="64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grpSp>
        <p:nvGrpSpPr>
          <p:cNvPr id="17" name="Group 49"/>
          <p:cNvGrpSpPr>
            <a:grpSpLocks/>
          </p:cNvGrpSpPr>
          <p:nvPr/>
        </p:nvGrpSpPr>
        <p:grpSpPr bwMode="auto">
          <a:xfrm>
            <a:off x="595296" y="5205989"/>
            <a:ext cx="1533371" cy="653733"/>
            <a:chOff x="2360" y="2012"/>
            <a:chExt cx="759" cy="584"/>
          </a:xfrm>
          <a:noFill/>
        </p:grpSpPr>
        <p:sp>
          <p:nvSpPr>
            <p:cNvPr id="28" name="Text Box 50"/>
            <p:cNvSpPr txBox="1">
              <a:spLocks noChangeArrowheads="1"/>
            </p:cNvSpPr>
            <p:nvPr/>
          </p:nvSpPr>
          <p:spPr bwMode="auto">
            <a:xfrm>
              <a:off x="2360" y="2012"/>
              <a:ext cx="759" cy="584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All-defs Coverage</a:t>
              </a:r>
            </a:p>
            <a:p>
              <a:pPr algn="ctr">
                <a:lnSpc>
                  <a:spcPct val="70000"/>
                </a:lnSpc>
                <a:spcBef>
                  <a:spcPct val="50000"/>
                </a:spcBef>
                <a:defRPr/>
              </a:pPr>
              <a:r>
                <a:rPr lang="en-US" altLang="ko-KR" sz="1400">
                  <a:solidFill>
                    <a:srgbClr val="000000"/>
                  </a:solidFill>
                  <a:ea typeface="굴림" pitchFamily="50" charset="-127"/>
                </a:rPr>
                <a:t>ADC</a:t>
              </a:r>
            </a:p>
          </p:txBody>
        </p:sp>
        <p:sp>
          <p:nvSpPr>
            <p:cNvPr id="29" name="Line 51"/>
            <p:cNvSpPr>
              <a:spLocks noChangeShapeType="1"/>
            </p:cNvSpPr>
            <p:nvPr/>
          </p:nvSpPr>
          <p:spPr bwMode="auto">
            <a:xfrm>
              <a:off x="2415" y="2335"/>
              <a:ext cx="648" cy="0"/>
            </a:xfrm>
            <a:prstGeom prst="line">
              <a:avLst/>
            </a:prstGeom>
            <a:grpFill/>
            <a:ln w="19050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pPr>
                <a:defRPr/>
              </a:pPr>
              <a:endParaRPr lang="ko-KR" altLang="en-US" sz="1400"/>
            </a:p>
          </p:txBody>
        </p:sp>
      </p:grpSp>
      <p:sp>
        <p:nvSpPr>
          <p:cNvPr id="18" name="Line 53"/>
          <p:cNvSpPr>
            <a:spLocks noChangeShapeType="1"/>
          </p:cNvSpPr>
          <p:nvPr/>
        </p:nvSpPr>
        <p:spPr bwMode="auto">
          <a:xfrm>
            <a:off x="6148840" y="4977630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19" name="Line 54"/>
          <p:cNvSpPr>
            <a:spLocks noChangeShapeType="1"/>
          </p:cNvSpPr>
          <p:nvPr/>
        </p:nvSpPr>
        <p:spPr bwMode="auto">
          <a:xfrm>
            <a:off x="3586393" y="5276511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20" name="Line 55"/>
          <p:cNvSpPr>
            <a:spLocks noChangeShapeType="1"/>
          </p:cNvSpPr>
          <p:nvPr/>
        </p:nvSpPr>
        <p:spPr bwMode="auto">
          <a:xfrm>
            <a:off x="3586393" y="4476137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21" name="Line 56"/>
          <p:cNvSpPr>
            <a:spLocks noChangeShapeType="1"/>
          </p:cNvSpPr>
          <p:nvPr/>
        </p:nvSpPr>
        <p:spPr bwMode="auto">
          <a:xfrm>
            <a:off x="1361193" y="4178375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22" name="Line 57"/>
          <p:cNvSpPr>
            <a:spLocks noChangeShapeType="1"/>
          </p:cNvSpPr>
          <p:nvPr/>
        </p:nvSpPr>
        <p:spPr bwMode="auto">
          <a:xfrm>
            <a:off x="5058303" y="2868671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23" name="Line 58"/>
          <p:cNvSpPr>
            <a:spLocks noChangeShapeType="1"/>
          </p:cNvSpPr>
          <p:nvPr/>
        </p:nvSpPr>
        <p:spPr bwMode="auto">
          <a:xfrm>
            <a:off x="1361193" y="4974272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cxnSp>
        <p:nvCxnSpPr>
          <p:cNvPr id="24" name="AutoShape 59"/>
          <p:cNvCxnSpPr>
            <a:cxnSpLocks noChangeShapeType="1"/>
          </p:cNvCxnSpPr>
          <p:nvPr/>
        </p:nvCxnSpPr>
        <p:spPr bwMode="auto">
          <a:xfrm rot="5400000" flipH="1" flipV="1">
            <a:off x="2409968" y="4026790"/>
            <a:ext cx="282090" cy="1618471"/>
          </a:xfrm>
          <a:prstGeom prst="curvedConnector5">
            <a:avLst>
              <a:gd name="adj1" fmla="val -56745"/>
              <a:gd name="adj2" fmla="val 50051"/>
              <a:gd name="adj3" fmla="val 157144"/>
            </a:avLst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25" name="AutoShape 64"/>
          <p:cNvCxnSpPr>
            <a:cxnSpLocks noChangeShapeType="1"/>
          </p:cNvCxnSpPr>
          <p:nvPr/>
        </p:nvCxnSpPr>
        <p:spPr bwMode="auto">
          <a:xfrm rot="16200000" flipV="1">
            <a:off x="3046941" y="2291616"/>
            <a:ext cx="67164" cy="2701128"/>
          </a:xfrm>
          <a:prstGeom prst="curvedConnector5">
            <a:avLst>
              <a:gd name="adj1" fmla="val -106667"/>
              <a:gd name="adj2" fmla="val 46556"/>
              <a:gd name="adj3" fmla="val 706667"/>
            </a:avLst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</p:cxnSp>
      <p:sp>
        <p:nvSpPr>
          <p:cNvPr id="26" name="Line 66"/>
          <p:cNvSpPr>
            <a:spLocks noChangeShapeType="1"/>
          </p:cNvSpPr>
          <p:nvPr/>
        </p:nvSpPr>
        <p:spPr bwMode="auto">
          <a:xfrm flipH="1">
            <a:off x="3988253" y="3680240"/>
            <a:ext cx="638248" cy="214926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27" name="Line 68"/>
          <p:cNvSpPr>
            <a:spLocks noChangeShapeType="1"/>
          </p:cNvSpPr>
          <p:nvPr/>
        </p:nvSpPr>
        <p:spPr bwMode="auto">
          <a:xfrm>
            <a:off x="5523200" y="3680240"/>
            <a:ext cx="650855" cy="716419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49" name="Text Box 32"/>
          <p:cNvSpPr txBox="1">
            <a:spLocks noChangeArrowheads="1"/>
          </p:cNvSpPr>
          <p:nvPr/>
        </p:nvSpPr>
        <p:spPr bwMode="auto">
          <a:xfrm>
            <a:off x="4219633" y="1428736"/>
            <a:ext cx="1731937" cy="652486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sz="1400" dirty="0">
                <a:solidFill>
                  <a:srgbClr val="000000"/>
                </a:solidFill>
                <a:ea typeface="굴림" pitchFamily="50" charset="-127"/>
              </a:rPr>
              <a:t>Complete Value Coverage</a:t>
            </a:r>
          </a:p>
          <a:p>
            <a:pPr algn="ctr">
              <a:lnSpc>
                <a:spcPct val="70000"/>
              </a:lnSpc>
              <a:spcBef>
                <a:spcPct val="50000"/>
              </a:spcBef>
              <a:defRPr/>
            </a:pPr>
            <a:r>
              <a:rPr lang="en-US" altLang="ko-KR" sz="1400" dirty="0">
                <a:solidFill>
                  <a:srgbClr val="000000"/>
                </a:solidFill>
                <a:ea typeface="굴림" pitchFamily="50" charset="-127"/>
              </a:rPr>
              <a:t>CVC</a:t>
            </a:r>
          </a:p>
        </p:txBody>
      </p:sp>
      <p:sp>
        <p:nvSpPr>
          <p:cNvPr id="50" name="Line 33"/>
          <p:cNvSpPr>
            <a:spLocks noChangeShapeType="1"/>
          </p:cNvSpPr>
          <p:nvPr/>
        </p:nvSpPr>
        <p:spPr bwMode="auto">
          <a:xfrm>
            <a:off x="4325482" y="1785926"/>
            <a:ext cx="1478214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022876" y="2081222"/>
            <a:ext cx="0" cy="223881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 type="none" w="sm" len="sm"/>
            <a:tailEnd type="triangle" w="med" len="med"/>
          </a:ln>
        </p:spPr>
        <p:txBody>
          <a:bodyPr/>
          <a:lstStyle/>
          <a:p>
            <a:pPr>
              <a:defRPr/>
            </a:pPr>
            <a:endParaRPr lang="ko-KR" altLang="en-US" sz="1400"/>
          </a:p>
        </p:txBody>
      </p:sp>
      <p:sp>
        <p:nvSpPr>
          <p:cNvPr id="53" name="TextBox 52"/>
          <p:cNvSpPr txBox="1"/>
          <p:nvPr/>
        </p:nvSpPr>
        <p:spPr>
          <a:xfrm>
            <a:off x="6088947" y="1643050"/>
            <a:ext cx="242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(SW) Model checking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143636" y="2416726"/>
            <a:ext cx="18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Concolic</a:t>
            </a:r>
            <a:r>
              <a:rPr lang="en-US" dirty="0">
                <a:solidFill>
                  <a:srgbClr val="FF0000"/>
                </a:solidFill>
              </a:rPr>
              <a:t> testing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Microsoft Security </a:t>
            </a:r>
            <a:r>
              <a:rPr lang="en-US" altLang="ko-KR"/>
              <a:t>Risk Detection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Moonzoo Kim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/57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-1" y="1214422"/>
            <a:ext cx="3570463" cy="5214974"/>
          </a:xfrm>
        </p:spPr>
        <p:txBody>
          <a:bodyPr>
            <a:normAutofit/>
          </a:bodyPr>
          <a:lstStyle/>
          <a:p>
            <a:r>
              <a:rPr lang="en-US" altLang="ko-KR" dirty="0"/>
              <a:t>Azure-based cloud service to find security bugs in x86 windows binary </a:t>
            </a:r>
          </a:p>
          <a:p>
            <a:r>
              <a:rPr lang="en-US" altLang="ko-KR" dirty="0"/>
              <a:t>Based on </a:t>
            </a:r>
            <a:r>
              <a:rPr lang="en-US" altLang="ko-KR" dirty="0" err="1"/>
              <a:t>concolic</a:t>
            </a:r>
            <a:r>
              <a:rPr lang="en-US" altLang="ko-KR" dirty="0"/>
              <a:t> testing techniques  of SAGE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912" y="1268760"/>
            <a:ext cx="5126970" cy="4392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6599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361944"/>
            <a:ext cx="9144000" cy="857256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2016 Aug DARPA Cyber Grand Challenge </a:t>
            </a:r>
            <a:br>
              <a:rPr lang="en-US" altLang="ko-KR" dirty="0"/>
            </a:br>
            <a:r>
              <a:rPr lang="en-US" altLang="ko-KR" sz="4000" dirty="0"/>
              <a:t>-the world’s 1</a:t>
            </a:r>
            <a:r>
              <a:rPr lang="en-US" altLang="ko-KR" sz="4000" baseline="30000" dirty="0"/>
              <a:t>st</a:t>
            </a:r>
            <a:r>
              <a:rPr lang="en-US" altLang="ko-KR" sz="4000" dirty="0"/>
              <a:t> all-machine hacking tournament</a:t>
            </a:r>
            <a:br>
              <a:rPr lang="en-US" altLang="ko-KR" sz="4000" dirty="0"/>
            </a:b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Moonzoo Kim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/57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285721" y="1366822"/>
            <a:ext cx="4286279" cy="549117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Each team’s Cyber Reasoning System  </a:t>
            </a:r>
            <a:r>
              <a:rPr lang="en-US" altLang="ko-KR" dirty="0">
                <a:solidFill>
                  <a:srgbClr val="FF0000"/>
                </a:solidFill>
              </a:rPr>
              <a:t>automatically</a:t>
            </a:r>
            <a:r>
              <a:rPr lang="en-US" altLang="ko-KR" dirty="0"/>
              <a:t> identifies security flaws and applies patches to its own system in a hack-and-defend style contest targeting a new Linux-based OS </a:t>
            </a:r>
            <a:r>
              <a:rPr lang="en-US" altLang="ko-KR" dirty="0">
                <a:hlinkClick r:id="rId3"/>
              </a:rPr>
              <a:t>DECREE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Mayhem won the best score, which is CMU’s  </a:t>
            </a:r>
            <a:r>
              <a:rPr lang="en-US" altLang="ko-KR" dirty="0" err="1"/>
              <a:t>concolic</a:t>
            </a:r>
            <a:r>
              <a:rPr lang="en-US" altLang="ko-KR" dirty="0"/>
              <a:t> testing based tool</a:t>
            </a:r>
            <a:endParaRPr lang="ko-KR" altLang="en-US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406" y="4291012"/>
            <a:ext cx="4572000" cy="25670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06" y="1230266"/>
            <a:ext cx="3657600" cy="2438400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4724400" y="4419600"/>
            <a:ext cx="4472412" cy="517743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3312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Table 29">
            <a:extLst>
              <a:ext uri="{FF2B5EF4-FFF2-40B4-BE49-F238E27FC236}">
                <a16:creationId xmlns:a16="http://schemas.microsoft.com/office/drawing/2014/main" id="{CD1F6436-1BBE-1192-95F2-458F1EE2CA16}"/>
              </a:ext>
            </a:extLst>
          </p:cNvPr>
          <p:cNvGraphicFramePr>
            <a:graphicFrameLocks noGrp="1"/>
          </p:cNvGraphicFramePr>
          <p:nvPr/>
        </p:nvGraphicFramePr>
        <p:xfrm>
          <a:off x="4986081" y="4427915"/>
          <a:ext cx="1825356" cy="1597193"/>
        </p:xfrm>
        <a:graphic>
          <a:graphicData uri="http://schemas.openxmlformats.org/drawingml/2006/table">
            <a:tbl>
              <a:tblPr firstRow="1" bandRow="1"/>
              <a:tblGrid>
                <a:gridCol w="1825356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48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‘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18 LIGnex1</a:t>
                      </a:r>
                      <a:endParaRPr lang="en-US" altLang="ko-KR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23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76" name="직사각형 75">
            <a:extLst>
              <a:ext uri="{FF2B5EF4-FFF2-40B4-BE49-F238E27FC236}">
                <a16:creationId xmlns:a16="http://schemas.microsoft.com/office/drawing/2014/main" id="{784E04CE-0588-E8B7-BA44-44F18230A683}"/>
              </a:ext>
            </a:extLst>
          </p:cNvPr>
          <p:cNvSpPr/>
          <p:nvPr/>
        </p:nvSpPr>
        <p:spPr>
          <a:xfrm>
            <a:off x="-3823" y="169745"/>
            <a:ext cx="9040319" cy="461665"/>
          </a:xfrm>
          <a:prstGeom prst="rect">
            <a:avLst/>
          </a:prstGeom>
          <a:ln w="38100"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Solution for Huge Economic &amp; Social Cost due to SW Bugs 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7" name="자유형 51">
            <a:extLst>
              <a:ext uri="{FF2B5EF4-FFF2-40B4-BE49-F238E27FC236}">
                <a16:creationId xmlns:a16="http://schemas.microsoft.com/office/drawing/2014/main" id="{FDDE8397-FEE7-9ACD-2111-C5D046B8C409}"/>
              </a:ext>
            </a:extLst>
          </p:cNvPr>
          <p:cNvSpPr/>
          <p:nvPr/>
        </p:nvSpPr>
        <p:spPr>
          <a:xfrm>
            <a:off x="157883" y="1017769"/>
            <a:ext cx="3406005" cy="1334881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marR="0" lvl="1" indent="0" algn="l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Labor-intensive Manual Testing</a:t>
            </a:r>
            <a:b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Large SW Testing Cost and Time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1" indent="0" algn="l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Low Bug Detection Abilty</a:t>
            </a:r>
            <a:b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kumimoji="0" lang="en-US" altLang="ko-KR" sz="16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Low Product Quality 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114300" marR="0" lvl="1" indent="-114300" algn="l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•"/>
              <a:tabLst/>
              <a:defRPr/>
            </a:pPr>
            <a:endParaRPr kumimoji="0" lang="en-US" altLang="ko-KR" sz="1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1" indent="0" algn="l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lvl="1" indent="0" algn="l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8" name="자유형 52">
            <a:extLst>
              <a:ext uri="{FF2B5EF4-FFF2-40B4-BE49-F238E27FC236}">
                <a16:creationId xmlns:a16="http://schemas.microsoft.com/office/drawing/2014/main" id="{F015408C-6F6A-4096-0919-F2270C1BB383}"/>
              </a:ext>
            </a:extLst>
          </p:cNvPr>
          <p:cNvSpPr/>
          <p:nvPr/>
        </p:nvSpPr>
        <p:spPr>
          <a:xfrm>
            <a:off x="3311533" y="994530"/>
            <a:ext cx="7114446" cy="1082328"/>
          </a:xfrm>
          <a:custGeom>
            <a:avLst/>
            <a:gdLst>
              <a:gd name="connsiteX0" fmla="*/ 0 w 2364323"/>
              <a:gd name="connsiteY0" fmla="*/ 0 h 4494827"/>
              <a:gd name="connsiteX1" fmla="*/ 2364323 w 2364323"/>
              <a:gd name="connsiteY1" fmla="*/ 0 h 4494827"/>
              <a:gd name="connsiteX2" fmla="*/ 2364323 w 2364323"/>
              <a:gd name="connsiteY2" fmla="*/ 4494827 h 4494827"/>
              <a:gd name="connsiteX3" fmla="*/ 0 w 2364323"/>
              <a:gd name="connsiteY3" fmla="*/ 4494827 h 4494827"/>
              <a:gd name="connsiteX4" fmla="*/ 0 w 2364323"/>
              <a:gd name="connsiteY4" fmla="*/ 0 h 449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323" h="4494827">
                <a:moveTo>
                  <a:pt x="0" y="0"/>
                </a:moveTo>
                <a:lnTo>
                  <a:pt x="2364323" y="0"/>
                </a:lnTo>
                <a:lnTo>
                  <a:pt x="2364323" y="4494827"/>
                </a:lnTo>
                <a:lnTo>
                  <a:pt x="0" y="4494827"/>
                </a:lnTo>
                <a:lnTo>
                  <a:pt x="0" y="0"/>
                </a:lnTo>
                <a:close/>
              </a:path>
            </a:pathLst>
          </a:custGeom>
          <a:noFill/>
          <a:ln w="57150" cap="flat" cmpd="sng" algn="ctr">
            <a:noFill/>
            <a:prstDash val="solid"/>
          </a:ln>
          <a:effectLst/>
        </p:spPr>
        <p:txBody>
          <a:bodyPr spcFirstLastPara="0" vert="horz" wrap="square" lIns="74676" tIns="74676" rIns="99568" bIns="112014" numCol="1" spcCol="1270" anchor="t" anchorCtr="0">
            <a:noAutofit/>
          </a:bodyPr>
          <a:lstStyle/>
          <a:p>
            <a:pPr marL="0" marR="0" lvl="1" indent="0" algn="ctr" defTabSz="6223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Solution: AI-based Automated </a:t>
            </a:r>
            <a:br>
              <a:rPr kumimoji="0" lang="en-US" altLang="ko-KR" sz="24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kumimoji="0" lang="en-US" altLang="ko-KR" sz="2400" b="1" i="0" u="none" strike="noStrike" kern="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Concolic Testing Technique 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79" name="Picture 12" descr="http://cfile26.uf.tistory.com/image/1676F43B4D69449C0F2262">
            <a:extLst>
              <a:ext uri="{FF2B5EF4-FFF2-40B4-BE49-F238E27FC236}">
                <a16:creationId xmlns:a16="http://schemas.microsoft.com/office/drawing/2014/main" id="{93A076DD-52E7-E0BE-9717-56DA055C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50" y="3030666"/>
            <a:ext cx="1153306" cy="125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4" descr="http://www.lin-subbus.org/img/diagram_target_applications.jpg">
            <a:extLst>
              <a:ext uri="{FF2B5EF4-FFF2-40B4-BE49-F238E27FC236}">
                <a16:creationId xmlns:a16="http://schemas.microsoft.com/office/drawing/2014/main" id="{DD0E35E2-1815-1EEB-74D9-7BA69D63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464" y="3030553"/>
            <a:ext cx="1803544" cy="140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C1D406AC-6073-28AD-A690-A4DD9D493A5F}"/>
              </a:ext>
            </a:extLst>
          </p:cNvPr>
          <p:cNvSpPr txBox="1"/>
          <p:nvPr/>
        </p:nvSpPr>
        <p:spPr>
          <a:xfrm>
            <a:off x="4968905" y="5063361"/>
            <a:ext cx="2128413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Detected several SW bugs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in the 10 programs in the battleships 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2" name="오른쪽 화살표 3">
            <a:extLst>
              <a:ext uri="{FF2B5EF4-FFF2-40B4-BE49-F238E27FC236}">
                <a16:creationId xmlns:a16="http://schemas.microsoft.com/office/drawing/2014/main" id="{F2E3E3C7-66F4-C910-6C86-6D58898C8712}"/>
              </a:ext>
            </a:extLst>
          </p:cNvPr>
          <p:cNvSpPr/>
          <p:nvPr/>
        </p:nvSpPr>
        <p:spPr>
          <a:xfrm>
            <a:off x="1" y="2187420"/>
            <a:ext cx="9144000" cy="829689"/>
          </a:xfrm>
          <a:prstGeom prst="rightArrow">
            <a:avLst/>
          </a:prstGeom>
          <a:gradFill>
            <a:gsLst>
              <a:gs pos="0">
                <a:srgbClr val="C00000"/>
              </a:gs>
              <a:gs pos="41000">
                <a:srgbClr val="44546A">
                  <a:lumMod val="60000"/>
                  <a:lumOff val="40000"/>
                </a:srgbClr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lIns="18288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                   Existing Problems                               </a:t>
            </a: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 </a:t>
            </a: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	        Developed Solutions  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83" name="Table 11">
            <a:extLst>
              <a:ext uri="{FF2B5EF4-FFF2-40B4-BE49-F238E27FC236}">
                <a16:creationId xmlns:a16="http://schemas.microsoft.com/office/drawing/2014/main" id="{9E85E6A3-3A0C-27CB-E556-097AECE45B90}"/>
              </a:ext>
            </a:extLst>
          </p:cNvPr>
          <p:cNvGraphicFramePr>
            <a:graphicFrameLocks noGrp="1"/>
          </p:cNvGraphicFramePr>
          <p:nvPr/>
        </p:nvGraphicFramePr>
        <p:xfrm>
          <a:off x="64623" y="4435886"/>
          <a:ext cx="1915089" cy="1588002"/>
        </p:xfrm>
        <a:graphic>
          <a:graphicData uri="http://schemas.openxmlformats.org/drawingml/2006/table">
            <a:tbl>
              <a:tblPr firstRow="1" bandRow="1"/>
              <a:tblGrid>
                <a:gridCol w="1915089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8185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‘10-14 Samsung Electronics</a:t>
                      </a:r>
                      <a:r>
                        <a:rPr lang="ko-KR" altLang="en-US" sz="1600" b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altLang="ko-KR" sz="1600" b="1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0614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E4953A18-A2E3-855B-C568-33AF08189756}"/>
              </a:ext>
            </a:extLst>
          </p:cNvPr>
          <p:cNvSpPr txBox="1"/>
          <p:nvPr/>
        </p:nvSpPr>
        <p:spPr>
          <a:xfrm>
            <a:off x="64623" y="5081364"/>
            <a:ext cx="2203121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Detected dozens of  crash bugs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in the </a:t>
            </a:r>
            <a:b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comm.  firmware</a:t>
            </a:r>
            <a:endParaRPr kumimoji="0" lang="en-US" altLang="ko-K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85" name="Table 30">
            <a:extLst>
              <a:ext uri="{FF2B5EF4-FFF2-40B4-BE49-F238E27FC236}">
                <a16:creationId xmlns:a16="http://schemas.microsoft.com/office/drawing/2014/main" id="{2708A84B-F450-0E61-0556-B83C2410277F}"/>
              </a:ext>
            </a:extLst>
          </p:cNvPr>
          <p:cNvGraphicFramePr>
            <a:graphicFrameLocks noGrp="1"/>
          </p:cNvGraphicFramePr>
          <p:nvPr/>
        </p:nvGraphicFramePr>
        <p:xfrm>
          <a:off x="2554853" y="4429292"/>
          <a:ext cx="1962320" cy="1597193"/>
        </p:xfrm>
        <a:graphic>
          <a:graphicData uri="http://schemas.openxmlformats.org/drawingml/2006/table">
            <a:tbl>
              <a:tblPr firstRow="1" bandRow="1"/>
              <a:tblGrid>
                <a:gridCol w="1962320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’15~20 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Hyundai /Mobis</a:t>
                      </a:r>
                      <a:endParaRPr lang="en-US" altLang="ko-KR" sz="1600" b="1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86" name="TextBox 85">
            <a:extLst>
              <a:ext uri="{FF2B5EF4-FFF2-40B4-BE49-F238E27FC236}">
                <a16:creationId xmlns:a16="http://schemas.microsoft.com/office/drawing/2014/main" id="{9FFF510B-CBF7-0F5A-AFC8-2CD99EA0562C}"/>
              </a:ext>
            </a:extLst>
          </p:cNvPr>
          <p:cNvSpPr txBox="1"/>
          <p:nvPr/>
        </p:nvSpPr>
        <p:spPr>
          <a:xfrm>
            <a:off x="2574187" y="5065958"/>
            <a:ext cx="2051244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Achieved 90% branch cov. and reduced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80%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of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labor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cost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by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using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auto. testing tech.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aphicFrame>
        <p:nvGraphicFramePr>
          <p:cNvPr id="87" name="Table 30">
            <a:extLst>
              <a:ext uri="{FF2B5EF4-FFF2-40B4-BE49-F238E27FC236}">
                <a16:creationId xmlns:a16="http://schemas.microsoft.com/office/drawing/2014/main" id="{233D58B7-A501-D3A3-4881-1A0618C8AC95}"/>
              </a:ext>
            </a:extLst>
          </p:cNvPr>
          <p:cNvGraphicFramePr>
            <a:graphicFrameLocks noGrp="1"/>
          </p:cNvGraphicFramePr>
          <p:nvPr/>
        </p:nvGraphicFramePr>
        <p:xfrm>
          <a:off x="7258419" y="4426694"/>
          <a:ext cx="1858951" cy="1597193"/>
        </p:xfrm>
        <a:graphic>
          <a:graphicData uri="http://schemas.openxmlformats.org/drawingml/2006/table">
            <a:tbl>
              <a:tblPr firstRow="1" bandRow="1"/>
              <a:tblGrid>
                <a:gridCol w="1858951">
                  <a:extLst>
                    <a:ext uri="{9D8B030D-6E8A-4147-A177-3AD203B41FA5}">
                      <a16:colId xmlns:a16="http://schemas.microsoft.com/office/drawing/2014/main" val="3492682863"/>
                    </a:ext>
                  </a:extLst>
                </a:gridCol>
              </a:tblGrid>
              <a:tr h="5313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spc="-150">
                          <a:solidFill>
                            <a:schemeClr val="bg1"/>
                          </a:solidFill>
                        </a:rPr>
                        <a:t>’20  </a:t>
                      </a:r>
                      <a:r>
                        <a:rPr lang="en-US" altLang="ko-KR" sz="1600" b="1">
                          <a:solidFill>
                            <a:schemeClr val="bg1"/>
                          </a:solidFill>
                        </a:rPr>
                        <a:t>Natl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. Security Research Inst. </a:t>
                      </a:r>
                      <a:endParaRPr lang="en-US" altLang="ko-KR" sz="1600" b="1" dirty="0"/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36824"/>
                  </a:ext>
                </a:extLst>
              </a:tr>
              <a:tr h="101807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맑은 고딕"/>
                        </a:defRPr>
                      </a:lvl9pPr>
                    </a:lstStyle>
                    <a:p>
                      <a:endParaRPr 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82230"/>
                  </a:ext>
                </a:extLst>
              </a:tr>
            </a:tbl>
          </a:graphicData>
        </a:graphic>
      </p:graphicFrame>
      <p:sp>
        <p:nvSpPr>
          <p:cNvPr id="88" name="TextBox 87">
            <a:extLst>
              <a:ext uri="{FF2B5EF4-FFF2-40B4-BE49-F238E27FC236}">
                <a16:creationId xmlns:a16="http://schemas.microsoft.com/office/drawing/2014/main" id="{9A9B3A90-6652-111A-1A3C-8D5B37209FFE}"/>
              </a:ext>
            </a:extLst>
          </p:cNvPr>
          <p:cNvSpPr txBox="1"/>
          <p:nvPr/>
        </p:nvSpPr>
        <p:spPr>
          <a:xfrm>
            <a:off x="7258420" y="5063361"/>
            <a:ext cx="19941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Detected SW bugs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in the software in the security equipment 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89" name="Picture 8">
            <a:extLst>
              <a:ext uri="{FF2B5EF4-FFF2-40B4-BE49-F238E27FC236}">
                <a16:creationId xmlns:a16="http://schemas.microsoft.com/office/drawing/2014/main" id="{884E0A97-A9F1-CFDA-1E3F-EB6679E8A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811" y="2973422"/>
            <a:ext cx="1825355" cy="1082328"/>
          </a:xfrm>
          <a:prstGeom prst="rect">
            <a:avLst/>
          </a:prstGeom>
        </p:spPr>
      </p:pic>
      <p:pic>
        <p:nvPicPr>
          <p:cNvPr id="90" name="Picture 2" descr="Network Security Assessment - Cellusys">
            <a:extLst>
              <a:ext uri="{FF2B5EF4-FFF2-40B4-BE49-F238E27FC236}">
                <a16:creationId xmlns:a16="http://schemas.microsoft.com/office/drawing/2014/main" id="{73B025B0-CDC5-4BDD-4D1B-063F2A4D3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243" y="3106087"/>
            <a:ext cx="1176842" cy="117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6" descr="Image result for ì¼ì± ë¡ê³ ">
            <a:extLst>
              <a:ext uri="{FF2B5EF4-FFF2-40B4-BE49-F238E27FC236}">
                <a16:creationId xmlns:a16="http://schemas.microsoft.com/office/drawing/2014/main" id="{F3000DB5-3901-93D3-96E5-D56A1C337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8" y="2723851"/>
            <a:ext cx="954107" cy="95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" name="그룹 91">
            <a:extLst>
              <a:ext uri="{FF2B5EF4-FFF2-40B4-BE49-F238E27FC236}">
                <a16:creationId xmlns:a16="http://schemas.microsoft.com/office/drawing/2014/main" id="{0257E676-08E3-4CF6-4826-22F44783048B}"/>
              </a:ext>
            </a:extLst>
          </p:cNvPr>
          <p:cNvGrpSpPr/>
          <p:nvPr/>
        </p:nvGrpSpPr>
        <p:grpSpPr>
          <a:xfrm>
            <a:off x="2480477" y="2707698"/>
            <a:ext cx="954108" cy="1105507"/>
            <a:chOff x="5145659" y="-2498884"/>
            <a:chExt cx="954108" cy="1105507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FBF37E69-EE97-F730-9B43-F1A4A62EB09D}"/>
                </a:ext>
              </a:extLst>
            </p:cNvPr>
            <p:cNvSpPr/>
            <p:nvPr/>
          </p:nvSpPr>
          <p:spPr>
            <a:xfrm>
              <a:off x="5156570" y="-2259632"/>
              <a:ext cx="943197" cy="521403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94" name="Picture 8" descr="Image result for íëìëì°¨ ë¡ê³ ">
              <a:extLst>
                <a:ext uri="{FF2B5EF4-FFF2-40B4-BE49-F238E27FC236}">
                  <a16:creationId xmlns:a16="http://schemas.microsoft.com/office/drawing/2014/main" id="{6C6DEB6E-2A5D-FECA-E33B-B9B4A6FDAF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5659" y="-2498884"/>
              <a:ext cx="954108" cy="110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5" name="Picture 16" descr="Image result for ligë¥ì¤ì ë¡ê³ ">
            <a:extLst>
              <a:ext uri="{FF2B5EF4-FFF2-40B4-BE49-F238E27FC236}">
                <a16:creationId xmlns:a16="http://schemas.microsoft.com/office/drawing/2014/main" id="{5EA97C79-D59C-2DC1-895C-EA615B2A3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54065"/>
            <a:ext cx="811603" cy="39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51CBC98D-0B72-7FF1-64B2-F9DA676A39E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560" y="2943127"/>
            <a:ext cx="883828" cy="565650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6F7CF4C6-07CE-CF70-C522-EB63AD8A1745}"/>
              </a:ext>
            </a:extLst>
          </p:cNvPr>
          <p:cNvSpPr/>
          <p:nvPr/>
        </p:nvSpPr>
        <p:spPr>
          <a:xfrm>
            <a:off x="4644008" y="1898964"/>
            <a:ext cx="3948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movie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link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나눔스퀘어" panose="020B0600000101010101" pitchFamily="50" charset="-127"/>
                <a:ea typeface="맑은 고딕" panose="020B0503020000020004" pitchFamily="50" charset="-127"/>
                <a:cs typeface="+mn-cs"/>
                <a:hlinkClick r:id="rId10" tooltip="Shortened URL for https://drive.google.com/file/d/1qcnSgPGGizTMSEq4NDBJtNkzNyNazc89/view?usp=shar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https://bit.ly/3NS6RrQ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나눔스퀘어" panose="020B0600000101010101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761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Moonzoo Kim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/41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152400"/>
            <a:ext cx="4162395" cy="6564525"/>
          </a:xfrm>
          <a:prstGeom prst="rect">
            <a:avLst/>
          </a:prstGeom>
        </p:spPr>
      </p:pic>
      <p:pic>
        <p:nvPicPr>
          <p:cNvPr id="1026" name="Picture 2" descr="http://img.yonhapnews.co.kr/etc/inner/KR/2018/07/20/AKR20180720158800003_02_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595" y="2647474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396" y="105097"/>
            <a:ext cx="4784998" cy="254237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4191000" y="621008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  <a:hlinkClick r:id="rId5"/>
              </a:rPr>
              <a:t>http://m.yna.co.kr/kr/contents/?cid=AKR20180720158800003&amp;mobile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6198" y="4724400"/>
            <a:ext cx="4114802" cy="1992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84517" y="729723"/>
            <a:ext cx="4716578" cy="5656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401" y="4704999"/>
            <a:ext cx="4209990" cy="203132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Hyundai </a:t>
            </a:r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Mobis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and a research team lead by Prof. Moonzoo Kim at KAIST jointly developed MAIST for automated testing</a:t>
            </a:r>
          </a:p>
          <a:p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automates unit coverage testing performed by human engineers by applying concolic unit testing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75473" y="452955"/>
            <a:ext cx="4762501" cy="92333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MAIST can reduce </a:t>
            </a:r>
            <a:r>
              <a:rPr lang="en-US" altLang="ko-KR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53%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ko-KR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70%</a:t>
            </a: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 of manual testing effort for IBU(Integrated Body Unit) and SVM(Surround View Monitoring)</a:t>
            </a:r>
            <a:endParaRPr lang="ko-K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00800" y="3733800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IBU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55302" y="3730171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SVM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61555" y="4374178"/>
            <a:ext cx="10533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MAIST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72453" y="5120522"/>
            <a:ext cx="226674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Reduction of manual testing effort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858000" y="4220290"/>
            <a:ext cx="417787" cy="338554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53%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9263" y="4227480"/>
            <a:ext cx="490966" cy="338554"/>
          </a:xfrm>
          <a:prstGeom prst="rect">
            <a:avLst/>
          </a:prstGeom>
          <a:solidFill>
            <a:srgbClr val="FFFF00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1600" dirty="0"/>
              <a:t>70%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66057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바닥글 개체 틀 3">
            <a:extLst>
              <a:ext uri="{FF2B5EF4-FFF2-40B4-BE49-F238E27FC236}">
                <a16:creationId xmlns:a16="http://schemas.microsoft.com/office/drawing/2014/main" id="{1E4BE2EE-6891-F445-93D4-365B8C03B63B}"/>
              </a:ext>
            </a:extLst>
          </p:cNvPr>
          <p:cNvSpPr txBox="1">
            <a:spLocks/>
          </p:cNvSpPr>
          <p:nvPr/>
        </p:nvSpPr>
        <p:spPr>
          <a:xfrm flipH="1" flipV="1">
            <a:off x="-731646" y="-734121"/>
            <a:ext cx="34289" cy="34289"/>
          </a:xfr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Arial"/>
                <a:sym typeface="Arial"/>
              </a:rPr>
              <a:t>  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FC3373-85CF-FB40-8205-2A11D590BB86}"/>
              </a:ext>
            </a:extLst>
          </p:cNvPr>
          <p:cNvSpPr txBox="1"/>
          <p:nvPr/>
        </p:nvSpPr>
        <p:spPr>
          <a:xfrm>
            <a:off x="107504" y="476672"/>
            <a:ext cx="6858000" cy="392415"/>
          </a:xfrm>
          <a:prstGeom prst="rect">
            <a:avLst/>
          </a:prstGeom>
          <a:noFill/>
          <a:ln>
            <a:noFill/>
          </a:ln>
          <a:effectLst>
            <a:outerShdw blurRad="88900" dist="38100" dir="2700000" algn="tl" rotWithShape="0">
              <a:prstClr val="black">
                <a:alpha val="8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MAIST Paper Presentation @ ICSE</a:t>
            </a:r>
            <a:r>
              <a:rPr kumimoji="0" lang="ko-KR" altLang="en-US" sz="19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9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2019</a:t>
            </a:r>
            <a:r>
              <a:rPr kumimoji="0" lang="ko-KR" altLang="en-US" sz="19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kumimoji="0" lang="en-US" altLang="ko-KR" sz="19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SEIP Track</a:t>
            </a:r>
            <a:endParaRPr kumimoji="0" lang="ko-KR" altLang="en-US" sz="19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8188B2-176C-46C0-8B22-843A82554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71" y="1642615"/>
            <a:ext cx="4938072" cy="27776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18D796-4B28-4A83-B3F4-007C216127A7}"/>
              </a:ext>
            </a:extLst>
          </p:cNvPr>
          <p:cNvSpPr txBox="1"/>
          <p:nvPr/>
        </p:nvSpPr>
        <p:spPr>
          <a:xfrm>
            <a:off x="4148171" y="4528602"/>
            <a:ext cx="37441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ICSE 2019 SEIP Acceptance ratio: 20%</a:t>
            </a:r>
            <a:endParaRPr kumimoji="0" lang="ko-KR" altLang="en-US" sz="135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5E2FCB-279F-4662-BCBA-57B76CD0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8" y="1597880"/>
            <a:ext cx="4036815" cy="4341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8710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084A-188B-5E99-37AB-289D209D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Fuzzing vs. Concolic Testing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84FDBB-66C6-8EC7-6DDB-2E59E0F4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Moonzoo Kim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F8E4CB-E380-7B39-879D-32EF0ADD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 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EDB61E-ADFA-8356-269F-1EA35D27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EB63F-210B-426B-8655-095B3862437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itchFamily="34" charset="0"/>
                <a:ea typeface="맑은 고딕" panose="020B0503020000020004" pitchFamily="50" charset="-127"/>
                <a:cs typeface="+mn-cs"/>
              </a:rPr>
              <a:t>/57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3B1A3DD-D0F2-0E61-B2F1-42F3A4016F63}"/>
              </a:ext>
            </a:extLst>
          </p:cNvPr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357187" y="973980"/>
          <a:ext cx="8429625" cy="548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613">
                  <a:extLst>
                    <a:ext uri="{9D8B030D-6E8A-4147-A177-3AD203B41FA5}">
                      <a16:colId xmlns:a16="http://schemas.microsoft.com/office/drawing/2014/main" val="2370374192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3379357930"/>
                    </a:ext>
                  </a:extLst>
                </a:gridCol>
                <a:gridCol w="3134692">
                  <a:extLst>
                    <a:ext uri="{9D8B030D-6E8A-4147-A177-3AD203B41FA5}">
                      <a16:colId xmlns:a16="http://schemas.microsoft.com/office/drawing/2014/main" val="1273254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Fuzzing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Concolic testing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50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Test generation method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By mutating input files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By solving symbolic path formulas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56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Target code analysis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Black/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greybox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Whitebox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633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Scalability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</a:rPr>
                        <a:t>Very Large</a:t>
                      </a:r>
                      <a:endParaRPr lang="ko-KR" alt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Large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7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External binary library handling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Good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Partial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37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Target coverage criterion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Path coverage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Path coverage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2186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Debugging support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Fully supported (you can use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gdb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or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printf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to analyze concrete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execution)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Fully supported (you can use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gdb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or </a:t>
                      </a:r>
                      <a:r>
                        <a:rPr lang="en-US" altLang="ko-KR" sz="1600" b="0" dirty="0" err="1">
                          <a:solidFill>
                            <a:schemeClr val="tx1"/>
                          </a:solidFill>
                        </a:rPr>
                        <a:t>printf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to analyze each concrete</a:t>
                      </a:r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tx1"/>
                          </a:solidFill>
                        </a:rPr>
                        <a:t> execution)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38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CPU time consumption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Very high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Very high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6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Memory consumption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Low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899162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Hard-to-find bug detection power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Middle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solidFill>
                            <a:srgbClr val="00B050"/>
                          </a:solidFill>
                        </a:rPr>
                        <a:t>Very high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(per given assert statements)</a:t>
                      </a:r>
                    </a:p>
                    <a:p>
                      <a:pPr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- Known as path model checker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275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898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B5084A-188B-5E99-37AB-289D209DA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Model Checking vs. </a:t>
            </a:r>
            <a:r>
              <a:rPr lang="en-US" altLang="ko-KR" dirty="0"/>
              <a:t>Concolic Testing</a:t>
            </a:r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84FDBB-66C6-8EC7-6DDB-2E59E0F4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Moonzoo Kim </a:t>
            </a:r>
            <a:endParaRPr lang="en-US" altLang="ko-K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F8E4CB-E380-7B39-879D-32EF0ADDF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1EDB61E-ADFA-8356-269F-1EA35D27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D3B1A3DD-D0F2-0E61-B2F1-42F3A4016F6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756268140"/>
              </p:ext>
            </p:extLst>
          </p:nvPr>
        </p:nvGraphicFramePr>
        <p:xfrm>
          <a:off x="357187" y="973980"/>
          <a:ext cx="8429625" cy="583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4613">
                  <a:extLst>
                    <a:ext uri="{9D8B030D-6E8A-4147-A177-3AD203B41FA5}">
                      <a16:colId xmlns:a16="http://schemas.microsoft.com/office/drawing/2014/main" val="2370374192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379357930"/>
                    </a:ext>
                  </a:extLst>
                </a:gridCol>
                <a:gridCol w="3782764">
                  <a:extLst>
                    <a:ext uri="{9D8B030D-6E8A-4147-A177-3AD203B41FA5}">
                      <a16:colId xmlns:a16="http://schemas.microsoft.com/office/drawing/2014/main" val="1273254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Model checking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Concolic testing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50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Analysis approach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Monolithic (i.e., whole analysis should be completed)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Incremental (i.e., analysis results are accumulated step-by-step)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/>
                        <a:t>- Anytime algorithm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06094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Compositional analysis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Yes (analysis of each symbolic execution path is </a:t>
                      </a:r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independent</a:t>
                      </a:r>
                      <a:r>
                        <a:rPr lang="en-US" altLang="ko-KR" sz="1600"/>
                        <a:t> from each other)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77555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Accuracy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Very high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Very high (per given assert statements)</a:t>
                      </a:r>
                    </a:p>
                    <a:p>
                      <a:pPr latinLnBrk="1"/>
                      <a:r>
                        <a:rPr lang="en-US" altLang="ko-KR" sz="1600"/>
                        <a:t>- Known as path model checker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275288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Explicit test inputs 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Not generated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Generated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55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Requires abstraction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Yes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068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Memory consumption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Very high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Low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89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CPU time consumption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Very high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Very high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346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External binary library handling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None</a:t>
                      </a:r>
                      <a:endParaRPr lang="ko-KR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/>
                        <a:t>Partial</a:t>
                      </a:r>
                      <a:endParaRPr lang="ko-KR" alt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26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Debugging support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Limited (except a counter example generated)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Fully supported (you can freely use gdb or printf to analyze each concrete</a:t>
                      </a:r>
                      <a:r>
                        <a:rPr lang="ko-KR" altLang="en-US" sz="1600" b="1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 execution)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147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Scalability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Very limited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>
                          <a:solidFill>
                            <a:srgbClr val="00B050"/>
                          </a:solidFill>
                        </a:rPr>
                        <a:t>Large</a:t>
                      </a:r>
                      <a:endParaRPr lang="ko-KR" altLang="en-US" sz="1600" b="1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6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27599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4BD7BA-95F4-7829-5437-F6295EAEF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Moonzoo Kim </a:t>
            </a:r>
            <a:endParaRPr lang="en-US" altLang="ko-K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292CC45-AD72-64CE-E16B-624CD6C8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  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7F8339-41B8-53BC-7B34-63A0D9552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r>
              <a:rPr lang="en-US" altLang="ko-KR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Different Knives and the Best Uses for Each One - Escoffier">
            <a:extLst>
              <a:ext uri="{FF2B5EF4-FFF2-40B4-BE49-F238E27FC236}">
                <a16:creationId xmlns:a16="http://schemas.microsoft.com/office/drawing/2014/main" id="{ACE6A7FC-DB50-B23D-29AD-DD2BF635C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6870"/>
            <a:ext cx="9144000" cy="485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15F0A02-3532-BABF-E0A8-1D99EE1C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3512"/>
            <a:ext cx="9144000" cy="857256"/>
          </a:xfrm>
        </p:spPr>
        <p:txBody>
          <a:bodyPr>
            <a:noAutofit/>
          </a:bodyPr>
          <a:lstStyle/>
          <a:p>
            <a:r>
              <a:rPr lang="en-US" altLang="ko-KR" sz="3200"/>
              <a:t>Various Automated SW Analysis Techniques Have </a:t>
            </a:r>
            <a:br>
              <a:rPr lang="en-US" altLang="ko-KR" sz="3200"/>
            </a:br>
            <a:r>
              <a:rPr lang="en-US" altLang="ko-KR" sz="3200"/>
              <a:t>Its Own Pros/Cons and Its Best Uses !!!  </a:t>
            </a:r>
            <a:endParaRPr lang="ko-KR" alt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7A483-5890-AFF8-61A3-BFDAEBECDD07}"/>
              </a:ext>
            </a:extLst>
          </p:cNvPr>
          <p:cNvSpPr txBox="1"/>
          <p:nvPr/>
        </p:nvSpPr>
        <p:spPr>
          <a:xfrm>
            <a:off x="0" y="6490878"/>
            <a:ext cx="925252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600"/>
              <a:t>https://www.escoffier.edu/blog/culinary-arts/different-knives-and-the-best-uses-for-each/</a:t>
            </a:r>
          </a:p>
        </p:txBody>
      </p:sp>
    </p:spTree>
    <p:extLst>
      <p:ext uri="{BB962C8B-B14F-4D97-AF65-F5344CB8AC3E}">
        <p14:creationId xmlns:p14="http://schemas.microsoft.com/office/powerpoint/2010/main" val="11205911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58</a:t>
            </a:fld>
            <a:r>
              <a:rPr lang="en-US" altLang="ko-KR" dirty="0"/>
              <a:t>/42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428596" y="1071546"/>
            <a:ext cx="8429684" cy="5214974"/>
          </a:xfrm>
        </p:spPr>
        <p:txBody>
          <a:bodyPr>
            <a:noAutofit/>
          </a:bodyPr>
          <a:lstStyle/>
          <a:p>
            <a:r>
              <a:rPr lang="en-US" sz="2400" dirty="0"/>
              <a:t>Tool support will be strengthened for automated SW analysis</a:t>
            </a:r>
          </a:p>
          <a:p>
            <a:pPr lvl="1"/>
            <a:r>
              <a:rPr lang="en-US" sz="2000" dirty="0"/>
              <a:t>Ex. CBMC, BLAST, CREST, KLEE, and Microsoft PEX</a:t>
            </a:r>
          </a:p>
          <a:p>
            <a:pPr lvl="1"/>
            <a:r>
              <a:rPr lang="en-US" sz="2000" dirty="0"/>
              <a:t>Automated SW analysis will be performed routinely like GCC</a:t>
            </a:r>
          </a:p>
          <a:p>
            <a:pPr lvl="1"/>
            <a:r>
              <a:rPr lang="en-US" sz="2000" dirty="0"/>
              <a:t>Labor-intensive SW analysis =&gt; automated SW analysis by few experts</a:t>
            </a:r>
          </a:p>
          <a:p>
            <a:r>
              <a:rPr lang="en-US" sz="2400" dirty="0"/>
              <a:t>Supports for concurrency analysis</a:t>
            </a:r>
          </a:p>
          <a:p>
            <a:pPr lvl="1"/>
            <a:r>
              <a:rPr lang="en-US" sz="2000" dirty="0"/>
              <a:t>Deadlock/</a:t>
            </a:r>
            <a:r>
              <a:rPr lang="en-US" sz="2000" dirty="0" err="1"/>
              <a:t>livelock</a:t>
            </a:r>
            <a:r>
              <a:rPr lang="en-US" sz="2000" dirty="0"/>
              <a:t> detection</a:t>
            </a:r>
          </a:p>
          <a:p>
            <a:pPr lvl="1"/>
            <a:r>
              <a:rPr lang="en-US" sz="2000" dirty="0"/>
              <a:t>Data-race detection</a:t>
            </a:r>
          </a:p>
          <a:p>
            <a:r>
              <a:rPr lang="en-US" sz="2400" dirty="0"/>
              <a:t>Less user input, more analysis result and less false alarm</a:t>
            </a:r>
          </a:p>
          <a:p>
            <a:pPr lvl="1"/>
            <a:r>
              <a:rPr lang="en-US" sz="2000" dirty="0"/>
              <a:t>Fully automatic C++ syntax &amp; type check (1980s)</a:t>
            </a:r>
          </a:p>
          <a:p>
            <a:pPr lvl="1"/>
            <a:r>
              <a:rPr lang="en-US" sz="2000" dirty="0"/>
              <a:t>(semi) automatic null-pointer dereference check (2000s)</a:t>
            </a:r>
          </a:p>
          <a:p>
            <a:pPr lvl="1"/>
            <a:r>
              <a:rPr lang="en-US" sz="2000" dirty="0"/>
              <a:t>(semi) automatic user-given assertion check (2020s)</a:t>
            </a:r>
          </a:p>
          <a:p>
            <a:pPr lvl="1"/>
            <a:r>
              <a:rPr lang="en-US" altLang="ko-KR" sz="2000" dirty="0"/>
              <a:t>(semi) automatic debugging (2030s)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15738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prstClr val="black">
                    <a:tint val="75000"/>
                  </a:prstClr>
                </a:solidFill>
              </a:rPr>
              <a:t>Moonzoo</a:t>
            </a:r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Kim </a:t>
            </a:r>
          </a:p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SWTV Group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/44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3"/>
          </p:nvPr>
        </p:nvSpPr>
        <p:spPr>
          <a:xfrm>
            <a:off x="107503" y="836712"/>
            <a:ext cx="4555364" cy="5214974"/>
          </a:xfrm>
        </p:spPr>
        <p:txBody>
          <a:bodyPr>
            <a:noAutofit/>
          </a:bodyPr>
          <a:lstStyle/>
          <a:p>
            <a:pPr algn="just"/>
            <a:r>
              <a:rPr lang="en-US" altLang="ko-KR" sz="2000" u="sng" dirty="0"/>
              <a:t>Automated </a:t>
            </a:r>
            <a:r>
              <a:rPr lang="en-US" altLang="ko-KR" sz="2000" u="sng" dirty="0" err="1"/>
              <a:t>concolic</a:t>
            </a:r>
            <a:r>
              <a:rPr lang="en-US" altLang="ko-KR" sz="2000" u="sng" dirty="0"/>
              <a:t> testing</a:t>
            </a:r>
            <a:r>
              <a:rPr lang="en-US" altLang="ko-KR" sz="2000" dirty="0"/>
              <a:t> is</a:t>
            </a:r>
            <a:r>
              <a:rPr lang="ko-KR" altLang="en-US" sz="2000" u="sng" dirty="0"/>
              <a:t> </a:t>
            </a:r>
            <a:r>
              <a:rPr lang="en-US" altLang="ko-KR" sz="2000" dirty="0"/>
              <a:t>effective and efficient for testing industrial embedded software including vehicle domain as well as consumer electronics domain</a:t>
            </a:r>
          </a:p>
          <a:p>
            <a:pPr marL="0" indent="0" algn="just">
              <a:buNone/>
            </a:pPr>
            <a:endParaRPr lang="en-US" altLang="ko-KR" sz="2000" dirty="0"/>
          </a:p>
          <a:p>
            <a:pPr algn="just"/>
            <a:r>
              <a:rPr lang="en-US" altLang="ko-KR" sz="2000" dirty="0"/>
              <a:t>Successful application of automated testing techniques requires </a:t>
            </a:r>
            <a:r>
              <a:rPr lang="en-US" altLang="ko-KR" sz="2000" u="sng" dirty="0"/>
              <a:t>expertise of human engineers</a:t>
            </a:r>
          </a:p>
          <a:p>
            <a:pPr lvl="1"/>
            <a:endParaRPr lang="en-US" altLang="ko-KR" sz="180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 </a:t>
            </a:r>
          </a:p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43608" y="4887201"/>
            <a:ext cx="2109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 testing</a:t>
            </a:r>
            <a:endParaRPr lang="ko-KR" altLang="en-US" sz="2000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91200" y="4919139"/>
            <a:ext cx="1855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altLang="ko-KR" sz="2000" b="1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Concolic</a:t>
            </a: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testing</a:t>
            </a:r>
            <a:endParaRPr lang="ko-KR" altLang="en-US" sz="20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88416" y="5319249"/>
            <a:ext cx="3384376" cy="11521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</a:rPr>
              <a:t>Manual TC gen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</a:rPr>
              <a:t>Testing main scenarios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</a:rPr>
              <a:t>System-level testing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Calibri" panose="020F0502020204030204" pitchFamily="34" charset="0"/>
              </a:rPr>
              <a:t>Small # of TCs</a:t>
            </a:r>
            <a:endParaRPr lang="ko-KR" altLang="en-US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40833" y="5319249"/>
            <a:ext cx="3672408" cy="11521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Automated TC gen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Testing exceptional scenarios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Unit-level testing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  <a:latin typeface="Calibri" panose="020F0502020204030204" pitchFamily="34" charset="0"/>
              </a:rPr>
              <a:t>Large # of TCs</a:t>
            </a:r>
            <a:endParaRPr lang="ko-KR" altLang="en-US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8" name="Group 6"/>
          <p:cNvGrpSpPr>
            <a:grpSpLocks/>
          </p:cNvGrpSpPr>
          <p:nvPr/>
        </p:nvGrpSpPr>
        <p:grpSpPr bwMode="auto">
          <a:xfrm>
            <a:off x="4795837" y="891564"/>
            <a:ext cx="4343400" cy="3581400"/>
            <a:chOff x="672" y="1296"/>
            <a:chExt cx="4416" cy="2448"/>
          </a:xfrm>
        </p:grpSpPr>
        <p:sp>
          <p:nvSpPr>
            <p:cNvPr id="19" name="Line 4"/>
            <p:cNvSpPr>
              <a:spLocks noChangeShapeType="1"/>
            </p:cNvSpPr>
            <p:nvPr/>
          </p:nvSpPr>
          <p:spPr bwMode="auto">
            <a:xfrm>
              <a:off x="672" y="3744"/>
              <a:ext cx="44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  <p:sp>
          <p:nvSpPr>
            <p:cNvPr id="20" name="Line 5"/>
            <p:cNvSpPr>
              <a:spLocks noChangeShapeType="1"/>
            </p:cNvSpPr>
            <p:nvPr/>
          </p:nvSpPr>
          <p:spPr bwMode="auto">
            <a:xfrm flipV="1">
              <a:off x="672" y="1296"/>
              <a:ext cx="0" cy="24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pPr latinLnBrk="1"/>
              <a:endParaRPr lang="ko-KR" altLang="en-US">
                <a:solidFill>
                  <a:prstClr val="black"/>
                </a:solidFill>
                <a:latin typeface="Calibri" pitchFamily="34" charset="0"/>
              </a:endParaRPr>
            </a:p>
          </p:txBody>
        </p:sp>
      </p:grpSp>
      <p:sp>
        <p:nvSpPr>
          <p:cNvPr id="21" name="Freeform 8"/>
          <p:cNvSpPr>
            <a:spLocks/>
          </p:cNvSpPr>
          <p:nvPr/>
        </p:nvSpPr>
        <p:spPr bwMode="auto">
          <a:xfrm>
            <a:off x="4795812" y="1052736"/>
            <a:ext cx="2714644" cy="2767773"/>
          </a:xfrm>
          <a:custGeom>
            <a:avLst/>
            <a:gdLst>
              <a:gd name="T0" fmla="*/ 0 w 2439"/>
              <a:gd name="T1" fmla="*/ 2714644 h 2023"/>
              <a:gd name="T2" fmla="*/ 1730856 w 2439"/>
              <a:gd name="T3" fmla="*/ 2187281 h 2023"/>
              <a:gd name="T4" fmla="*/ 2547692 w 2439"/>
              <a:gd name="T5" fmla="*/ 1392882 h 2023"/>
              <a:gd name="T6" fmla="*/ 3000396 w 2439"/>
              <a:gd name="T7" fmla="*/ 0 h 2023"/>
              <a:gd name="T8" fmla="*/ 0 60000 65536"/>
              <a:gd name="T9" fmla="*/ 0 60000 65536"/>
              <a:gd name="T10" fmla="*/ 0 60000 65536"/>
              <a:gd name="T11" fmla="*/ 0 60000 65536"/>
              <a:gd name="T12" fmla="*/ 0 w 2439"/>
              <a:gd name="T13" fmla="*/ 0 h 2023"/>
              <a:gd name="T14" fmla="*/ 2439 w 2439"/>
              <a:gd name="T15" fmla="*/ 2023 h 20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39" h="2023">
                <a:moveTo>
                  <a:pt x="0" y="2023"/>
                </a:moveTo>
                <a:cubicBezTo>
                  <a:pt x="226" y="2001"/>
                  <a:pt x="1062" y="1794"/>
                  <a:pt x="1407" y="1630"/>
                </a:cubicBezTo>
                <a:cubicBezTo>
                  <a:pt x="1752" y="1466"/>
                  <a:pt x="1899" y="1310"/>
                  <a:pt x="2071" y="1038"/>
                </a:cubicBezTo>
                <a:cubicBezTo>
                  <a:pt x="2243" y="766"/>
                  <a:pt x="2373" y="304"/>
                  <a:pt x="2439" y="0"/>
                </a:cubicBezTo>
              </a:path>
            </a:pathLst>
          </a:custGeom>
          <a:noFill/>
          <a:ln w="3810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pPr latinLnBrk="1"/>
            <a:endParaRPr lang="ko-KR" altLang="en-US" b="1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6415087" y="4653136"/>
            <a:ext cx="1503681" cy="3693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b="1" dirty="0">
                <a:solidFill>
                  <a:prstClr val="black"/>
                </a:solidFill>
                <a:latin typeface="Calibri" pitchFamily="34" charset="0"/>
              </a:rPr>
              <a:t>SW Reliability</a:t>
            </a: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4734716" y="1052736"/>
            <a:ext cx="851452" cy="92333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latinLnBrk="1"/>
            <a:r>
              <a:rPr lang="en-US" altLang="ko-KR" b="1" dirty="0">
                <a:solidFill>
                  <a:prstClr val="black"/>
                </a:solidFill>
                <a:latin typeface="Calibri" pitchFamily="34" charset="0"/>
              </a:rPr>
              <a:t>SW </a:t>
            </a:r>
          </a:p>
          <a:p>
            <a:pPr algn="ctr" latinLnBrk="1"/>
            <a:r>
              <a:rPr lang="en-US" altLang="ko-KR" b="1" dirty="0">
                <a:solidFill>
                  <a:prstClr val="black"/>
                </a:solidFill>
                <a:latin typeface="Calibri" pitchFamily="34" charset="0"/>
              </a:rPr>
              <a:t>Testing</a:t>
            </a:r>
          </a:p>
          <a:p>
            <a:pPr algn="ctr" latinLnBrk="1"/>
            <a:r>
              <a:rPr lang="en-US" altLang="ko-KR" b="1" dirty="0">
                <a:solidFill>
                  <a:prstClr val="black"/>
                </a:solidFill>
                <a:latin typeface="Calibri" pitchFamily="34" charset="0"/>
              </a:rPr>
              <a:t>Cost</a:t>
            </a:r>
          </a:p>
        </p:txBody>
      </p:sp>
      <p:sp>
        <p:nvSpPr>
          <p:cNvPr id="24" name="Line 12"/>
          <p:cNvSpPr>
            <a:spLocks noChangeShapeType="1"/>
          </p:cNvSpPr>
          <p:nvPr/>
        </p:nvSpPr>
        <p:spPr bwMode="auto">
          <a:xfrm>
            <a:off x="8142287" y="4396764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7837487" y="4396764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6" name="Line 14"/>
          <p:cNvSpPr>
            <a:spLocks noChangeShapeType="1"/>
          </p:cNvSpPr>
          <p:nvPr/>
        </p:nvSpPr>
        <p:spPr bwMode="auto">
          <a:xfrm>
            <a:off x="6777037" y="4396764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7" name="Line 15"/>
          <p:cNvSpPr>
            <a:spLocks noChangeShapeType="1"/>
          </p:cNvSpPr>
          <p:nvPr/>
        </p:nvSpPr>
        <p:spPr bwMode="auto">
          <a:xfrm>
            <a:off x="5710237" y="4396764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8" name="Text Box 16"/>
          <p:cNvSpPr txBox="1">
            <a:spLocks noChangeArrowheads="1"/>
          </p:cNvSpPr>
          <p:nvPr/>
        </p:nvSpPr>
        <p:spPr bwMode="auto">
          <a:xfrm>
            <a:off x="5481637" y="4472964"/>
            <a:ext cx="498855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sz="1400" b="1" dirty="0">
                <a:solidFill>
                  <a:prstClr val="black"/>
                </a:solidFill>
                <a:latin typeface="Calibri" pitchFamily="34" charset="0"/>
              </a:rPr>
              <a:t>25%</a:t>
            </a:r>
          </a:p>
        </p:txBody>
      </p:sp>
      <p:sp>
        <p:nvSpPr>
          <p:cNvPr id="29" name="Text Box 17"/>
          <p:cNvSpPr txBox="1">
            <a:spLocks noChangeArrowheads="1"/>
          </p:cNvSpPr>
          <p:nvPr/>
        </p:nvSpPr>
        <p:spPr bwMode="auto">
          <a:xfrm>
            <a:off x="6542087" y="4472964"/>
            <a:ext cx="498855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sz="1400" b="1">
                <a:solidFill>
                  <a:prstClr val="black"/>
                </a:solidFill>
                <a:latin typeface="Calibri" pitchFamily="34" charset="0"/>
              </a:rPr>
              <a:t>50%</a:t>
            </a:r>
          </a:p>
        </p:txBody>
      </p:sp>
      <p:sp>
        <p:nvSpPr>
          <p:cNvPr id="30" name="Text Box 18"/>
          <p:cNvSpPr txBox="1">
            <a:spLocks noChangeArrowheads="1"/>
          </p:cNvSpPr>
          <p:nvPr/>
        </p:nvSpPr>
        <p:spPr bwMode="auto">
          <a:xfrm>
            <a:off x="7608887" y="4472964"/>
            <a:ext cx="498855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sz="1400" b="1">
                <a:solidFill>
                  <a:prstClr val="black"/>
                </a:solidFill>
                <a:latin typeface="Calibri" pitchFamily="34" charset="0"/>
              </a:rPr>
              <a:t>75%</a:t>
            </a:r>
          </a:p>
        </p:txBody>
      </p:sp>
      <p:sp>
        <p:nvSpPr>
          <p:cNvPr id="31" name="Line 19"/>
          <p:cNvSpPr>
            <a:spLocks noChangeShapeType="1"/>
          </p:cNvSpPr>
          <p:nvPr/>
        </p:nvSpPr>
        <p:spPr bwMode="auto">
          <a:xfrm>
            <a:off x="9180512" y="4396764"/>
            <a:ext cx="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2" name="Line 20"/>
          <p:cNvSpPr>
            <a:spLocks noChangeShapeType="1"/>
          </p:cNvSpPr>
          <p:nvPr/>
        </p:nvSpPr>
        <p:spPr bwMode="auto">
          <a:xfrm>
            <a:off x="8875712" y="4396764"/>
            <a:ext cx="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pPr latinLnBrk="1"/>
            <a:endParaRPr lang="ko-KR" alt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3" name="Text Box 21"/>
          <p:cNvSpPr txBox="1">
            <a:spLocks noChangeArrowheads="1"/>
          </p:cNvSpPr>
          <p:nvPr/>
        </p:nvSpPr>
        <p:spPr bwMode="auto">
          <a:xfrm>
            <a:off x="8577262" y="4472964"/>
            <a:ext cx="590226" cy="30777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1"/>
            <a:r>
              <a:rPr lang="en-US" altLang="ko-KR" sz="1400" b="1">
                <a:solidFill>
                  <a:prstClr val="black"/>
                </a:solidFill>
                <a:latin typeface="Calibri" pitchFamily="34" charset="0"/>
              </a:rPr>
              <a:t>100%</a:t>
            </a:r>
          </a:p>
        </p:txBody>
      </p:sp>
      <p:sp>
        <p:nvSpPr>
          <p:cNvPr id="34" name="Text Box 23"/>
          <p:cNvSpPr txBox="1">
            <a:spLocks noChangeArrowheads="1"/>
          </p:cNvSpPr>
          <p:nvPr/>
        </p:nvSpPr>
        <p:spPr bwMode="auto">
          <a:xfrm>
            <a:off x="6081712" y="3534752"/>
            <a:ext cx="1357312" cy="646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en-US" altLang="ko-KR" b="1" dirty="0">
                <a:solidFill>
                  <a:srgbClr val="4F81BD"/>
                </a:solidFill>
                <a:latin typeface="Calibri" pitchFamily="34" charset="0"/>
              </a:rPr>
              <a:t>Manual</a:t>
            </a:r>
          </a:p>
          <a:p>
            <a:pPr algn="ctr" latinLnBrk="1"/>
            <a:r>
              <a:rPr lang="en-US" altLang="ko-KR" b="1" dirty="0">
                <a:solidFill>
                  <a:srgbClr val="4F81BD"/>
                </a:solidFill>
                <a:latin typeface="Calibri" pitchFamily="34" charset="0"/>
              </a:rPr>
              <a:t>Testing</a:t>
            </a:r>
          </a:p>
        </p:txBody>
      </p:sp>
      <p:sp>
        <p:nvSpPr>
          <p:cNvPr id="35" name="Text Box 25"/>
          <p:cNvSpPr txBox="1">
            <a:spLocks noChangeArrowheads="1"/>
          </p:cNvSpPr>
          <p:nvPr/>
        </p:nvSpPr>
        <p:spPr bwMode="auto">
          <a:xfrm>
            <a:off x="5224462" y="2534627"/>
            <a:ext cx="1500187" cy="6461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latinLnBrk="1">
              <a:defRPr/>
            </a:pP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Automated</a:t>
            </a:r>
          </a:p>
          <a:p>
            <a:pPr algn="ctr" latinLnBrk="1">
              <a:defRPr/>
            </a:pPr>
            <a:r>
              <a:rPr lang="en-US" altLang="ko-KR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Testing</a:t>
            </a:r>
          </a:p>
        </p:txBody>
      </p:sp>
      <p:sp>
        <p:nvSpPr>
          <p:cNvPr id="36" name="Freeform 8"/>
          <p:cNvSpPr>
            <a:spLocks/>
          </p:cNvSpPr>
          <p:nvPr/>
        </p:nvSpPr>
        <p:spPr bwMode="auto">
          <a:xfrm>
            <a:off x="4795837" y="2248877"/>
            <a:ext cx="3643312" cy="1252537"/>
          </a:xfrm>
          <a:custGeom>
            <a:avLst/>
            <a:gdLst>
              <a:gd name="T0" fmla="*/ 0 w 2439"/>
              <a:gd name="T1" fmla="*/ 1252627 h 1816"/>
              <a:gd name="T2" fmla="*/ 1653618 w 2439"/>
              <a:gd name="T3" fmla="*/ 1018794 h 1816"/>
              <a:gd name="T4" fmla="*/ 2986073 w 2439"/>
              <a:gd name="T5" fmla="*/ 577340 h 1816"/>
              <a:gd name="T6" fmla="*/ 3643338 w 2439"/>
              <a:gd name="T7" fmla="*/ 0 h 1816"/>
              <a:gd name="T8" fmla="*/ 0 60000 65536"/>
              <a:gd name="T9" fmla="*/ 0 60000 65536"/>
              <a:gd name="T10" fmla="*/ 0 60000 65536"/>
              <a:gd name="T11" fmla="*/ 0 60000 65536"/>
              <a:gd name="T12" fmla="*/ 0 w 2439"/>
              <a:gd name="T13" fmla="*/ 0 h 1816"/>
              <a:gd name="T14" fmla="*/ 2439 w 2439"/>
              <a:gd name="T15" fmla="*/ 1816 h 18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39" h="1816">
                <a:moveTo>
                  <a:pt x="0" y="1816"/>
                </a:moveTo>
                <a:cubicBezTo>
                  <a:pt x="226" y="1794"/>
                  <a:pt x="774" y="1640"/>
                  <a:pt x="1107" y="1477"/>
                </a:cubicBezTo>
                <a:cubicBezTo>
                  <a:pt x="1440" y="1314"/>
                  <a:pt x="1777" y="1083"/>
                  <a:pt x="1999" y="837"/>
                </a:cubicBezTo>
                <a:cubicBezTo>
                  <a:pt x="2221" y="591"/>
                  <a:pt x="2373" y="304"/>
                  <a:pt x="2439" y="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latinLnBrk="1"/>
            <a:endParaRPr lang="ko-KR" altLang="en-US" b="1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" name="덧셈 기호 7"/>
          <p:cNvSpPr/>
          <p:nvPr/>
        </p:nvSpPr>
        <p:spPr>
          <a:xfrm>
            <a:off x="3999741" y="5445224"/>
            <a:ext cx="864096" cy="864096"/>
          </a:xfrm>
          <a:prstGeom prst="mathPlus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4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Weaknesses of the Branch Coverage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r>
              <a:rPr lang="en-US" altLang="ko-KR" dirty="0">
                <a:solidFill>
                  <a:prstClr val="black">
                    <a:tint val="75000"/>
                  </a:prstClr>
                </a:solidFill>
              </a:rPr>
              <a:t>/57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470" y="1376392"/>
            <a:ext cx="2331200" cy="32932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US" sz="1600" dirty="0">
                <a:solidFill>
                  <a:prstClr val="black"/>
                </a:solidFill>
              </a:rPr>
              <a:t>/* TC1: x= 1, y= 1;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TC2: x=-1, y=-1;*/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void </a:t>
            </a:r>
            <a:r>
              <a:rPr lang="en-US" sz="1600" dirty="0" err="1">
                <a:solidFill>
                  <a:prstClr val="black"/>
                </a:solidFill>
              </a:rPr>
              <a:t>foo</a:t>
            </a:r>
            <a:r>
              <a:rPr lang="en-US" sz="1600" dirty="0">
                <a:solidFill>
                  <a:prstClr val="black"/>
                </a:solidFill>
              </a:rPr>
              <a:t>(</a:t>
            </a:r>
            <a:r>
              <a:rPr lang="en-US" sz="1600" dirty="0" err="1">
                <a:solidFill>
                  <a:prstClr val="black"/>
                </a:solidFill>
              </a:rPr>
              <a:t>int</a:t>
            </a:r>
            <a:r>
              <a:rPr lang="en-US" sz="1600" dirty="0">
                <a:solidFill>
                  <a:prstClr val="black"/>
                </a:solidFill>
              </a:rPr>
              <a:t> x, </a:t>
            </a:r>
            <a:r>
              <a:rPr lang="en-US" sz="1600" dirty="0" err="1">
                <a:solidFill>
                  <a:prstClr val="black"/>
                </a:solidFill>
              </a:rPr>
              <a:t>int</a:t>
            </a:r>
            <a:r>
              <a:rPr lang="en-US" sz="1600" dirty="0">
                <a:solidFill>
                  <a:prstClr val="black"/>
                </a:solidFill>
              </a:rPr>
              <a:t> y) {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if ( x &gt; 0) 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    x++;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else 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    x--;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if(y &gt;0) 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    y++;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else 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        y--;</a:t>
            </a:r>
          </a:p>
          <a:p>
            <a:pPr latinLnBrk="1"/>
            <a:r>
              <a:rPr lang="en-US" sz="1600" dirty="0">
                <a:solidFill>
                  <a:srgbClr val="FF0000"/>
                </a:solidFill>
              </a:rPr>
              <a:t>    assert (x * y &gt;= 0);</a:t>
            </a:r>
          </a:p>
          <a:p>
            <a:pPr latinLnBrk="1"/>
            <a:r>
              <a:rPr lang="en-US" sz="16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8" name="다이아몬드 7"/>
          <p:cNvSpPr/>
          <p:nvPr/>
        </p:nvSpPr>
        <p:spPr>
          <a:xfrm>
            <a:off x="3630782" y="1721550"/>
            <a:ext cx="1214446" cy="571504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x&gt;0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916402" y="2293054"/>
            <a:ext cx="928694" cy="28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x++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773790" y="2293054"/>
            <a:ext cx="928694" cy="28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x--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59278" y="1578674"/>
            <a:ext cx="520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dirty="0">
                <a:solidFill>
                  <a:prstClr val="black"/>
                </a:solidFill>
              </a:rPr>
              <a:t>yes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68091" y="1578674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-US" dirty="0">
                <a:solidFill>
                  <a:prstClr val="black"/>
                </a:solidFill>
              </a:rPr>
              <a:t>no</a:t>
            </a:r>
          </a:p>
        </p:txBody>
      </p:sp>
      <p:sp>
        <p:nvSpPr>
          <p:cNvPr id="27" name="다이아몬드 26"/>
          <p:cNvSpPr/>
          <p:nvPr/>
        </p:nvSpPr>
        <p:spPr>
          <a:xfrm>
            <a:off x="3630782" y="2935996"/>
            <a:ext cx="1214446" cy="571504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y&gt;0</a:t>
            </a:r>
          </a:p>
        </p:txBody>
      </p:sp>
      <p:cxnSp>
        <p:nvCxnSpPr>
          <p:cNvPr id="31" name="직선 화살표 연결선 30"/>
          <p:cNvCxnSpPr>
            <a:stCxn id="8" idx="3"/>
            <a:endCxn id="11" idx="0"/>
          </p:cNvCxnSpPr>
          <p:nvPr/>
        </p:nvCxnSpPr>
        <p:spPr>
          <a:xfrm>
            <a:off x="4845228" y="2007302"/>
            <a:ext cx="392909" cy="2857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>
            <a:stCxn id="8" idx="1"/>
            <a:endCxn id="10" idx="0"/>
          </p:cNvCxnSpPr>
          <p:nvPr/>
        </p:nvCxnSpPr>
        <p:spPr>
          <a:xfrm rot="10800000" flipV="1">
            <a:off x="3380750" y="2007302"/>
            <a:ext cx="250033" cy="28575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10" idx="2"/>
            <a:endCxn id="27" idx="0"/>
          </p:cNvCxnSpPr>
          <p:nvPr/>
        </p:nvCxnSpPr>
        <p:spPr>
          <a:xfrm rot="16200000" flipH="1">
            <a:off x="3630782" y="2328773"/>
            <a:ext cx="357190" cy="857256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1" idx="2"/>
            <a:endCxn id="27" idx="0"/>
          </p:cNvCxnSpPr>
          <p:nvPr/>
        </p:nvCxnSpPr>
        <p:spPr>
          <a:xfrm rot="5400000">
            <a:off x="4559476" y="2257335"/>
            <a:ext cx="357190" cy="100013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916402" y="3507500"/>
            <a:ext cx="928694" cy="28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y++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773790" y="3507500"/>
            <a:ext cx="928694" cy="2857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prstClr val="black"/>
                </a:solidFill>
              </a:rPr>
              <a:t>y--</a:t>
            </a:r>
          </a:p>
        </p:txBody>
      </p:sp>
      <p:cxnSp>
        <p:nvCxnSpPr>
          <p:cNvPr id="44" name="직선 화살표 연결선 43"/>
          <p:cNvCxnSpPr>
            <a:stCxn id="27" idx="3"/>
            <a:endCxn id="43" idx="0"/>
          </p:cNvCxnSpPr>
          <p:nvPr/>
        </p:nvCxnSpPr>
        <p:spPr>
          <a:xfrm>
            <a:off x="4845228" y="3221748"/>
            <a:ext cx="392909" cy="28575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27" idx="1"/>
            <a:endCxn id="42" idx="0"/>
          </p:cNvCxnSpPr>
          <p:nvPr/>
        </p:nvCxnSpPr>
        <p:spPr>
          <a:xfrm rot="10800000" flipV="1">
            <a:off x="3380750" y="3221748"/>
            <a:ext cx="250033" cy="285752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42" idx="2"/>
            <a:endCxn id="56" idx="0"/>
          </p:cNvCxnSpPr>
          <p:nvPr/>
        </p:nvCxnSpPr>
        <p:spPr>
          <a:xfrm rot="16200000" flipH="1">
            <a:off x="3638679" y="3535322"/>
            <a:ext cx="357190" cy="87305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3" idx="2"/>
            <a:endCxn id="56" idx="0"/>
          </p:cNvCxnSpPr>
          <p:nvPr/>
        </p:nvCxnSpPr>
        <p:spPr>
          <a:xfrm rot="5400000">
            <a:off x="4567373" y="3479678"/>
            <a:ext cx="357190" cy="984338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3376618" y="4150442"/>
            <a:ext cx="1754362" cy="35719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en-US" dirty="0">
                <a:solidFill>
                  <a:srgbClr val="FF0000"/>
                </a:solidFill>
              </a:rPr>
              <a:t>assert(x*y&gt;=0)</a:t>
            </a:r>
          </a:p>
        </p:txBody>
      </p:sp>
      <p:cxnSp>
        <p:nvCxnSpPr>
          <p:cNvPr id="63" name="직선 화살표 연결선 62"/>
          <p:cNvCxnSpPr/>
          <p:nvPr/>
        </p:nvCxnSpPr>
        <p:spPr>
          <a:xfrm rot="16200000" flipH="1">
            <a:off x="4023691" y="1542954"/>
            <a:ext cx="357190" cy="1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자유형 69"/>
          <p:cNvSpPr/>
          <p:nvPr/>
        </p:nvSpPr>
        <p:spPr>
          <a:xfrm>
            <a:off x="2590800" y="1650111"/>
            <a:ext cx="1174595" cy="2624254"/>
          </a:xfrm>
          <a:custGeom>
            <a:avLst/>
            <a:gdLst>
              <a:gd name="connsiteX0" fmla="*/ 1174595 w 1174595"/>
              <a:gd name="connsiteY0" fmla="*/ 0 h 2624254"/>
              <a:gd name="connsiteX1" fmla="*/ 133814 w 1174595"/>
              <a:gd name="connsiteY1" fmla="*/ 676507 h 2624254"/>
              <a:gd name="connsiteX2" fmla="*/ 1085385 w 1174595"/>
              <a:gd name="connsiteY2" fmla="*/ 1338146 h 2624254"/>
              <a:gd name="connsiteX3" fmla="*/ 14868 w 1174595"/>
              <a:gd name="connsiteY3" fmla="*/ 1880839 h 2624254"/>
              <a:gd name="connsiteX4" fmla="*/ 996175 w 1174595"/>
              <a:gd name="connsiteY4" fmla="*/ 2624254 h 2624254"/>
              <a:gd name="connsiteX5" fmla="*/ 996175 w 1174595"/>
              <a:gd name="connsiteY5" fmla="*/ 2624254 h 2624254"/>
              <a:gd name="connsiteX6" fmla="*/ 996175 w 1174595"/>
              <a:gd name="connsiteY6" fmla="*/ 2624254 h 262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595" h="2624254">
                <a:moveTo>
                  <a:pt x="1174595" y="0"/>
                </a:moveTo>
                <a:cubicBezTo>
                  <a:pt x="661638" y="226741"/>
                  <a:pt x="148682" y="453483"/>
                  <a:pt x="133814" y="676507"/>
                </a:cubicBezTo>
                <a:cubicBezTo>
                  <a:pt x="118946" y="899531"/>
                  <a:pt x="1105209" y="1137424"/>
                  <a:pt x="1085385" y="1338146"/>
                </a:cubicBezTo>
                <a:cubicBezTo>
                  <a:pt x="1065561" y="1538868"/>
                  <a:pt x="29736" y="1666488"/>
                  <a:pt x="14868" y="1880839"/>
                </a:cubicBezTo>
                <a:cubicBezTo>
                  <a:pt x="0" y="2095190"/>
                  <a:pt x="996175" y="2624254"/>
                  <a:pt x="996175" y="2624254"/>
                </a:cubicBezTo>
                <a:lnTo>
                  <a:pt x="996175" y="2624254"/>
                </a:lnTo>
                <a:lnTo>
                  <a:pt x="996175" y="2624254"/>
                </a:lnTo>
              </a:path>
            </a:pathLst>
          </a:cu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1"/>
            <a:endParaRPr lang="en-US">
              <a:solidFill>
                <a:prstClr val="black"/>
              </a:solidFill>
            </a:endParaRPr>
          </a:p>
        </p:txBody>
      </p:sp>
      <p:sp>
        <p:nvSpPr>
          <p:cNvPr id="71" name="자유형 70"/>
          <p:cNvSpPr/>
          <p:nvPr/>
        </p:nvSpPr>
        <p:spPr>
          <a:xfrm rot="10800000">
            <a:off x="4845229" y="1792987"/>
            <a:ext cx="1174595" cy="2624254"/>
          </a:xfrm>
          <a:custGeom>
            <a:avLst/>
            <a:gdLst>
              <a:gd name="connsiteX0" fmla="*/ 1174595 w 1174595"/>
              <a:gd name="connsiteY0" fmla="*/ 0 h 2624254"/>
              <a:gd name="connsiteX1" fmla="*/ 133814 w 1174595"/>
              <a:gd name="connsiteY1" fmla="*/ 676507 h 2624254"/>
              <a:gd name="connsiteX2" fmla="*/ 1085385 w 1174595"/>
              <a:gd name="connsiteY2" fmla="*/ 1338146 h 2624254"/>
              <a:gd name="connsiteX3" fmla="*/ 14868 w 1174595"/>
              <a:gd name="connsiteY3" fmla="*/ 1880839 h 2624254"/>
              <a:gd name="connsiteX4" fmla="*/ 996175 w 1174595"/>
              <a:gd name="connsiteY4" fmla="*/ 2624254 h 2624254"/>
              <a:gd name="connsiteX5" fmla="*/ 996175 w 1174595"/>
              <a:gd name="connsiteY5" fmla="*/ 2624254 h 2624254"/>
              <a:gd name="connsiteX6" fmla="*/ 996175 w 1174595"/>
              <a:gd name="connsiteY6" fmla="*/ 2624254 h 2624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74595" h="2624254">
                <a:moveTo>
                  <a:pt x="1174595" y="0"/>
                </a:moveTo>
                <a:cubicBezTo>
                  <a:pt x="661638" y="226741"/>
                  <a:pt x="148682" y="453483"/>
                  <a:pt x="133814" y="676507"/>
                </a:cubicBezTo>
                <a:cubicBezTo>
                  <a:pt x="118946" y="899531"/>
                  <a:pt x="1105209" y="1137424"/>
                  <a:pt x="1085385" y="1338146"/>
                </a:cubicBezTo>
                <a:cubicBezTo>
                  <a:pt x="1065561" y="1538868"/>
                  <a:pt x="29736" y="1666488"/>
                  <a:pt x="14868" y="1880839"/>
                </a:cubicBezTo>
                <a:cubicBezTo>
                  <a:pt x="0" y="2095190"/>
                  <a:pt x="996175" y="2624254"/>
                  <a:pt x="996175" y="2624254"/>
                </a:cubicBezTo>
                <a:lnTo>
                  <a:pt x="996175" y="2624254"/>
                </a:lnTo>
                <a:lnTo>
                  <a:pt x="996175" y="2624254"/>
                </a:lnTo>
              </a:path>
            </a:pathLst>
          </a:custGeom>
          <a:ln w="5715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1"/>
            <a:endParaRPr lang="en-US">
              <a:solidFill>
                <a:prstClr val="black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77116" y="4981085"/>
            <a:ext cx="70009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atinLnBrk="1"/>
            <a:r>
              <a:rPr lang="en-US" dirty="0">
                <a:solidFill>
                  <a:srgbClr val="FF0000"/>
                </a:solidFill>
              </a:rPr>
              <a:t>Systematic testing techniques </a:t>
            </a:r>
            <a:r>
              <a:rPr lang="en-US" dirty="0">
                <a:solidFill>
                  <a:prstClr val="black"/>
                </a:solidFill>
              </a:rPr>
              <a:t>are necessary for quality software!</a:t>
            </a:r>
          </a:p>
          <a:p>
            <a:pPr latinLnBrk="1"/>
            <a:r>
              <a:rPr lang="en-US" dirty="0">
                <a:solidFill>
                  <a:prstClr val="black"/>
                </a:solidFill>
              </a:rPr>
              <a:t>-&gt; Integration testing is not enough</a:t>
            </a:r>
          </a:p>
          <a:p>
            <a:pPr latinLnBrk="1"/>
            <a:r>
              <a:rPr lang="en-US" dirty="0">
                <a:solidFill>
                  <a:prstClr val="black"/>
                </a:solidFill>
              </a:rPr>
              <a:t>-&gt; Unit testing with automated test case generation is desirable    </a:t>
            </a:r>
          </a:p>
          <a:p>
            <a:pPr latinLnBrk="1"/>
            <a:r>
              <a:rPr lang="en-US" dirty="0">
                <a:solidFill>
                  <a:prstClr val="black"/>
                </a:solidFill>
              </a:rPr>
              <a:t>    for both </a:t>
            </a:r>
            <a:r>
              <a:rPr lang="en-US" dirty="0">
                <a:solidFill>
                  <a:srgbClr val="FF0000"/>
                </a:solidFill>
              </a:rPr>
              <a:t>productivity</a:t>
            </a:r>
            <a:r>
              <a:rPr lang="en-US" dirty="0">
                <a:solidFill>
                  <a:prstClr val="black"/>
                </a:solidFill>
              </a:rPr>
              <a:t> and </a:t>
            </a:r>
            <a:r>
              <a:rPr lang="en-US" dirty="0">
                <a:solidFill>
                  <a:srgbClr val="FF0000"/>
                </a:solidFill>
              </a:rPr>
              <a:t>quality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91" y="3175861"/>
            <a:ext cx="2941584" cy="13128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555" y="1492513"/>
            <a:ext cx="2244463" cy="168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6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</a:t>
            </a:r>
            <a:r>
              <a:rPr lang="en-US" dirty="0" err="1"/>
              <a:t>v.s</a:t>
            </a:r>
            <a:r>
              <a:rPr lang="en-US" dirty="0"/>
              <a:t>. Static Analysis</a:t>
            </a:r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4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61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Dynamic Analysis</a:t>
                      </a:r>
                    </a:p>
                    <a:p>
                      <a:pPr algn="ctr"/>
                      <a:r>
                        <a:rPr lang="en-US" sz="2400" dirty="0"/>
                        <a:t>(i.e., testing)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Static Analysis</a:t>
                      </a:r>
                    </a:p>
                    <a:p>
                      <a:pPr algn="ctr"/>
                      <a:r>
                        <a:rPr lang="en-US" sz="2400" dirty="0"/>
                        <a:t>(i.e. model checking)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Real</a:t>
                      </a:r>
                      <a:r>
                        <a:rPr lang="en-US" sz="2400" baseline="0" dirty="0"/>
                        <a:t> result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aseline="0" dirty="0"/>
                        <a:t>No environmental </a:t>
                      </a:r>
                      <a:br>
                        <a:rPr lang="en-US" sz="2400" baseline="0" dirty="0"/>
                      </a:br>
                      <a:r>
                        <a:rPr lang="en-US" sz="2400" baseline="0" dirty="0"/>
                        <a:t>limitation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aseline="0" dirty="0"/>
                        <a:t>Binary library is ok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Complete analysis result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Fully automatic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Concrete counter 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example 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Incomplete</a:t>
                      </a:r>
                      <a:r>
                        <a:rPr lang="en-US" sz="2400" baseline="0" dirty="0"/>
                        <a:t> analysis </a:t>
                      </a:r>
                      <a:br>
                        <a:rPr lang="en-US" sz="2400" baseline="0" dirty="0"/>
                      </a:br>
                      <a:r>
                        <a:rPr lang="en-US" sz="2400" baseline="0" dirty="0"/>
                        <a:t>result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aseline="0" dirty="0"/>
                        <a:t>Test case selection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dirty="0"/>
                        <a:t>Consumed huge</a:t>
                      </a:r>
                      <a:r>
                        <a:rPr lang="en-US" sz="2400" baseline="0" dirty="0"/>
                        <a:t> </a:t>
                      </a:r>
                      <a:br>
                        <a:rPr lang="en-US" sz="2400" baseline="0" dirty="0"/>
                      </a:br>
                      <a:r>
                        <a:rPr lang="en-US" sz="2400" baseline="0" dirty="0"/>
                        <a:t>memory space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aseline="0" dirty="0"/>
                        <a:t>Takes huge time for </a:t>
                      </a:r>
                      <a:br>
                        <a:rPr lang="en-US" sz="2400" baseline="0" dirty="0"/>
                      </a:br>
                      <a:r>
                        <a:rPr lang="en-US" sz="2400" baseline="0" dirty="0"/>
                        <a:t>verification</a:t>
                      </a:r>
                    </a:p>
                    <a:p>
                      <a:pPr>
                        <a:buFont typeface="Arial" pitchFamily="34" charset="0"/>
                        <a:buChar char="•"/>
                      </a:pPr>
                      <a:r>
                        <a:rPr lang="en-US" sz="2400" baseline="0" dirty="0"/>
                        <a:t>False alarms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7643813" y="6356350"/>
            <a:ext cx="104298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20BE2F-FA44-4621-8119-6288B2A0B73C}" type="slidenum">
              <a:rPr lang="ko-KR" altLang="en-US" smtClean="0"/>
              <a:pPr>
                <a:defRPr/>
              </a:pPr>
              <a:t>7</a:t>
            </a:fld>
            <a:r>
              <a:rPr lang="en-US" altLang="ko-KR" dirty="0"/>
              <a:t>/21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57488" y="6253483"/>
            <a:ext cx="4643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-&gt; </a:t>
            </a:r>
            <a:r>
              <a:rPr lang="en-US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Concolic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testing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CC9502C4-FA50-4A79-9CD1-C264C767191C}" type="slidenum">
              <a:rPr lang="en-US" altLang="en-US" smtClean="0"/>
              <a:pPr/>
              <a:t>8</a:t>
            </a:fld>
            <a:endParaRPr lang="en-US" alt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800" dirty="0">
                <a:ea typeface="굴림" pitchFamily="50" charset="-127"/>
              </a:rPr>
              <a:t>Concolic Approach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428736"/>
            <a:ext cx="8435280" cy="50006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600" dirty="0">
                <a:ea typeface="굴림" pitchFamily="50" charset="-127"/>
              </a:rPr>
              <a:t>Combine concrete and symbolic execution</a:t>
            </a:r>
          </a:p>
          <a:p>
            <a:pPr lvl="1" eaLnBrk="1" hangingPunct="1"/>
            <a:r>
              <a:rPr lang="en-US" altLang="ko-KR" sz="2200" b="1" dirty="0">
                <a:solidFill>
                  <a:srgbClr val="000099"/>
                </a:solidFill>
                <a:ea typeface="굴림" pitchFamily="50" charset="-127"/>
              </a:rPr>
              <a:t>Conc</a:t>
            </a:r>
            <a:r>
              <a:rPr lang="en-US" altLang="ko-KR" sz="2200" dirty="0">
                <a:ea typeface="굴림" pitchFamily="50" charset="-127"/>
              </a:rPr>
              <a:t>rete + Symb</a:t>
            </a:r>
            <a:r>
              <a:rPr lang="en-US" altLang="ko-KR" sz="2200" b="1" dirty="0">
                <a:solidFill>
                  <a:srgbClr val="000099"/>
                </a:solidFill>
                <a:ea typeface="굴림" pitchFamily="50" charset="-127"/>
              </a:rPr>
              <a:t>olic</a:t>
            </a:r>
            <a:r>
              <a:rPr lang="en-US" altLang="ko-KR" sz="2200" dirty="0">
                <a:ea typeface="굴림" pitchFamily="50" charset="-127"/>
              </a:rPr>
              <a:t> = </a:t>
            </a:r>
            <a:r>
              <a:rPr lang="en-US" altLang="ko-KR" sz="2200" dirty="0">
                <a:solidFill>
                  <a:srgbClr val="000099"/>
                </a:solidFill>
                <a:ea typeface="굴림" pitchFamily="50" charset="-127"/>
              </a:rPr>
              <a:t>Concolic</a:t>
            </a:r>
          </a:p>
          <a:p>
            <a:pPr eaLnBrk="1" hangingPunct="1"/>
            <a:r>
              <a:rPr lang="en-US" altLang="ko-KR" sz="2800" dirty="0">
                <a:ea typeface="굴림" pitchFamily="50" charset="-127"/>
              </a:rPr>
              <a:t>In a nutshell, concrete execution over a concrete input guides symbolic execution</a:t>
            </a:r>
          </a:p>
          <a:p>
            <a:pPr lvl="1"/>
            <a:r>
              <a:rPr lang="en-US" altLang="ko-KR" sz="2400" dirty="0">
                <a:ea typeface="굴림" pitchFamily="50" charset="-127"/>
              </a:rPr>
              <a:t>No false positives</a:t>
            </a:r>
          </a:p>
          <a:p>
            <a:r>
              <a:rPr lang="en-US" altLang="ko-KR" sz="2600" dirty="0">
                <a:solidFill>
                  <a:srgbClr val="FF0000"/>
                </a:solidFill>
                <a:ea typeface="굴림" pitchFamily="50" charset="-127"/>
              </a:rPr>
              <a:t>Automated</a:t>
            </a:r>
            <a:r>
              <a:rPr lang="en-US" altLang="ko-KR" sz="2600" dirty="0">
                <a:ea typeface="굴림" pitchFamily="50" charset="-127"/>
              </a:rPr>
              <a:t> testing of real-world C Programs</a:t>
            </a:r>
          </a:p>
          <a:p>
            <a:pPr lvl="1"/>
            <a:r>
              <a:rPr lang="en-US" altLang="ko-KR" sz="2200" dirty="0">
                <a:ea typeface="굴림" pitchFamily="50" charset="-127"/>
              </a:rPr>
              <a:t>Execute target program on </a:t>
            </a:r>
            <a:r>
              <a:rPr lang="en-US" altLang="ko-KR" sz="2200" dirty="0">
                <a:solidFill>
                  <a:srgbClr val="FF0000"/>
                </a:solidFill>
                <a:ea typeface="굴림" pitchFamily="50" charset="-127"/>
              </a:rPr>
              <a:t>automatically </a:t>
            </a:r>
            <a:r>
              <a:rPr lang="en-US" altLang="ko-KR" sz="2200" dirty="0">
                <a:ea typeface="굴림" pitchFamily="50" charset="-127"/>
              </a:rPr>
              <a:t>generated test inputs</a:t>
            </a:r>
          </a:p>
          <a:p>
            <a:pPr lvl="1"/>
            <a:r>
              <a:rPr lang="en-US" altLang="ko-KR" sz="2200" dirty="0">
                <a:solidFill>
                  <a:srgbClr val="FF0000"/>
                </a:solidFill>
                <a:ea typeface="굴림" pitchFamily="50" charset="-127"/>
              </a:rPr>
              <a:t>All possible execution paths </a:t>
            </a:r>
            <a:r>
              <a:rPr lang="en-US" altLang="ko-KR" sz="2200" dirty="0">
                <a:ea typeface="굴림" pitchFamily="50" charset="-127"/>
              </a:rPr>
              <a:t>are to be explored  </a:t>
            </a:r>
          </a:p>
          <a:p>
            <a:pPr lvl="1"/>
            <a:r>
              <a:rPr lang="en-US" altLang="ko-KR" sz="2400" dirty="0">
                <a:ea typeface="굴림" pitchFamily="50" charset="-127"/>
              </a:rPr>
              <a:t>Higher branch coverage than random testing</a:t>
            </a:r>
          </a:p>
          <a:p>
            <a:pPr lvl="1"/>
            <a:endParaRPr lang="en-US" altLang="ko-KR" sz="3000" dirty="0"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185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 of Concolic Testing Process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3EB63F-210B-426B-8655-095B3862437C}" type="slidenum">
              <a:rPr lang="ko-KR" altLang="en-US" smtClean="0"/>
              <a:pPr/>
              <a:t>9</a:t>
            </a:fld>
            <a:r>
              <a:rPr lang="en-US" altLang="ko-KR" dirty="0"/>
              <a:t>/40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3"/>
          </p:nvPr>
        </p:nvSpPr>
        <p:spPr>
          <a:xfrm>
            <a:off x="539552" y="1700808"/>
            <a:ext cx="8496944" cy="5214974"/>
          </a:xfrm>
        </p:spPr>
        <p:txBody>
          <a:bodyPr>
            <a:no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Select input variables to be handled symbolically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A target C program is statically instrumented with probes, which record symbolic path conditions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The instrumented C program is executed with given input values</a:t>
            </a:r>
          </a:p>
          <a:p>
            <a:pPr marL="1314450" lvl="2" indent="-457200"/>
            <a:r>
              <a:rPr lang="en-US" altLang="ko-KR" sz="1600" dirty="0">
                <a:ea typeface="굴림" pitchFamily="50" charset="-127"/>
              </a:rPr>
              <a:t>Initial input values are assigned randomly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Obtain a symbolic path formula </a:t>
            </a:r>
            <a:r>
              <a:rPr lang="el-GR" altLang="ko-KR" sz="2000" i="1" dirty="0">
                <a:ea typeface="굴림" pitchFamily="50" charset="-127"/>
              </a:rPr>
              <a:t>φ</a:t>
            </a:r>
            <a:r>
              <a:rPr lang="en-US" altLang="ko-KR" sz="2000" i="1" baseline="-25000" dirty="0">
                <a:ea typeface="굴림" pitchFamily="50" charset="-127"/>
              </a:rPr>
              <a:t>i  </a:t>
            </a:r>
            <a:r>
              <a:rPr lang="en-US" altLang="ko-KR" sz="2000" dirty="0">
                <a:ea typeface="굴림" pitchFamily="50" charset="-127"/>
              </a:rPr>
              <a:t>from a concrete execution over a concrete input </a:t>
            </a:r>
            <a:endParaRPr lang="en-US" altLang="ko-KR" sz="2400" i="1" dirty="0">
              <a:ea typeface="굴림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One branch condition of </a:t>
            </a:r>
            <a:r>
              <a:rPr lang="el-GR" altLang="ko-KR" sz="2000" i="1" dirty="0">
                <a:ea typeface="굴림" pitchFamily="50" charset="-127"/>
              </a:rPr>
              <a:t>φ</a:t>
            </a:r>
            <a:r>
              <a:rPr lang="en-US" altLang="ko-KR" sz="2000" i="1" baseline="-25000" dirty="0">
                <a:ea typeface="굴림" pitchFamily="50" charset="-127"/>
              </a:rPr>
              <a:t>i</a:t>
            </a:r>
            <a:r>
              <a:rPr lang="el-GR" altLang="ko-KR" sz="2000" i="1" dirty="0">
                <a:ea typeface="굴림" pitchFamily="50" charset="-127"/>
              </a:rPr>
              <a:t> </a:t>
            </a:r>
            <a:r>
              <a:rPr lang="en-US" altLang="ko-KR" sz="2000" dirty="0">
                <a:ea typeface="굴림" pitchFamily="50" charset="-127"/>
              </a:rPr>
              <a:t> is </a:t>
            </a:r>
            <a:r>
              <a:rPr lang="en-US" altLang="ko-KR" sz="2000" dirty="0">
                <a:solidFill>
                  <a:srgbClr val="00B050"/>
                </a:solidFill>
                <a:ea typeface="굴림" pitchFamily="50" charset="-127"/>
              </a:rPr>
              <a:t>negated</a:t>
            </a:r>
            <a:r>
              <a:rPr lang="en-US" altLang="ko-KR" sz="2000" dirty="0">
                <a:ea typeface="굴림" pitchFamily="50" charset="-127"/>
              </a:rPr>
              <a:t> to </a:t>
            </a:r>
            <a:r>
              <a:rPr lang="en-US" altLang="ko-KR" sz="2000">
                <a:ea typeface="굴림" pitchFamily="50" charset="-127"/>
              </a:rPr>
              <a:t>generate a modified </a:t>
            </a:r>
            <a:r>
              <a:rPr lang="en-US" altLang="ko-KR" sz="2000" dirty="0">
                <a:ea typeface="굴림" pitchFamily="50" charset="-127"/>
              </a:rPr>
              <a:t>symbolic path </a:t>
            </a:r>
            <a:r>
              <a:rPr lang="en-US" altLang="ko-KR" sz="2000">
                <a:ea typeface="굴림" pitchFamily="50" charset="-127"/>
              </a:rPr>
              <a:t>formula </a:t>
            </a:r>
            <a:r>
              <a:rPr lang="el-GR" altLang="ko-KR" sz="2000" i="1">
                <a:ea typeface="굴림" pitchFamily="50" charset="-127"/>
              </a:rPr>
              <a:t>φ</a:t>
            </a:r>
            <a:r>
              <a:rPr lang="en-US" altLang="ko-KR" sz="2000" i="1" baseline="-25000">
                <a:ea typeface="굴림" pitchFamily="50" charset="-127"/>
              </a:rPr>
              <a:t>i</a:t>
            </a:r>
            <a:r>
              <a:rPr lang="en-US" altLang="ko-KR" sz="2000" i="1">
                <a:solidFill>
                  <a:srgbClr val="00B050"/>
                </a:solidFill>
                <a:ea typeface="굴림" pitchFamily="50" charset="-127"/>
              </a:rPr>
              <a:t>'</a:t>
            </a:r>
            <a:endParaRPr lang="en-US" altLang="ko-KR" sz="2000" baseline="-25000" dirty="0">
              <a:solidFill>
                <a:srgbClr val="00B050"/>
              </a:solidFill>
              <a:ea typeface="굴림" pitchFamily="50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A constraint solver </a:t>
            </a:r>
            <a:r>
              <a:rPr lang="en-US" altLang="ko-KR" sz="2000">
                <a:ea typeface="굴림" pitchFamily="50" charset="-127"/>
              </a:rPr>
              <a:t>solves </a:t>
            </a:r>
            <a:r>
              <a:rPr lang="el-GR" altLang="ko-KR" sz="2000" i="1">
                <a:ea typeface="굴림" pitchFamily="50" charset="-127"/>
              </a:rPr>
              <a:t>φ</a:t>
            </a:r>
            <a:r>
              <a:rPr lang="en-US" altLang="ko-KR" sz="2000" i="1" baseline="-25000">
                <a:ea typeface="굴림" pitchFamily="50" charset="-127"/>
              </a:rPr>
              <a:t>i</a:t>
            </a:r>
            <a:r>
              <a:rPr lang="en-US" altLang="ko-KR" sz="2000" i="1">
                <a:solidFill>
                  <a:srgbClr val="00B050"/>
                </a:solidFill>
                <a:ea typeface="굴림" pitchFamily="50" charset="-127"/>
              </a:rPr>
              <a:t>'</a:t>
            </a:r>
            <a:r>
              <a:rPr lang="en-US" altLang="ko-KR" sz="2000" i="1" baseline="-25000">
                <a:ea typeface="굴림" pitchFamily="50" charset="-127"/>
              </a:rPr>
              <a:t>  </a:t>
            </a:r>
            <a:r>
              <a:rPr lang="en-US" altLang="ko-KR" sz="2000">
                <a:ea typeface="굴림" pitchFamily="50" charset="-127"/>
              </a:rPr>
              <a:t>to </a:t>
            </a:r>
            <a:r>
              <a:rPr lang="en-US" altLang="ko-KR" sz="2000" dirty="0">
                <a:ea typeface="굴림" pitchFamily="50" charset="-127"/>
              </a:rPr>
              <a:t>get next concrete input values</a:t>
            </a:r>
            <a:endParaRPr lang="en-US" altLang="ko-KR" sz="2000" i="1" baseline="-25000" dirty="0">
              <a:ea typeface="굴림" pitchFamily="50" charset="-127"/>
            </a:endParaRPr>
          </a:p>
          <a:p>
            <a:pPr lvl="2"/>
            <a:r>
              <a:rPr lang="en-US" altLang="ko-KR" sz="1800" dirty="0">
                <a:ea typeface="굴림" pitchFamily="50" charset="-127"/>
              </a:rPr>
              <a:t>Ex. </a:t>
            </a:r>
            <a:r>
              <a:rPr lang="el-GR" altLang="ko-KR" sz="1800" i="1" dirty="0">
                <a:ea typeface="굴림" pitchFamily="50" charset="-127"/>
              </a:rPr>
              <a:t>φ</a:t>
            </a:r>
            <a:r>
              <a:rPr lang="en-US" altLang="ko-KR" sz="1800" i="1" baseline="-25000" dirty="0" err="1">
                <a:ea typeface="굴림" pitchFamily="50" charset="-127"/>
              </a:rPr>
              <a:t>i</a:t>
            </a:r>
            <a:r>
              <a:rPr lang="en-US" altLang="ko-KR" sz="1800" i="1" baseline="-25000" dirty="0">
                <a:ea typeface="굴림" pitchFamily="50" charset="-127"/>
              </a:rPr>
              <a:t> </a:t>
            </a:r>
            <a:r>
              <a:rPr lang="en-US" altLang="ko-KR" sz="1800" dirty="0">
                <a:ea typeface="굴림" pitchFamily="50" charset="-127"/>
              </a:rPr>
              <a:t>: (x &lt; 2) &amp;&amp; (x + y </a:t>
            </a:r>
            <a:r>
              <a:rPr lang="en-US" altLang="ko-KR" sz="1800" b="1" dirty="0">
                <a:solidFill>
                  <a:srgbClr val="00B050"/>
                </a:solidFill>
                <a:ea typeface="굴림" pitchFamily="50" charset="-127"/>
              </a:rPr>
              <a:t>&gt;=</a:t>
            </a:r>
            <a:r>
              <a:rPr lang="en-US" altLang="ko-KR" sz="1800" dirty="0">
                <a:ea typeface="굴림" pitchFamily="50" charset="-127"/>
              </a:rPr>
              <a:t> 2) </a:t>
            </a:r>
            <a:r>
              <a:rPr lang="en-US" altLang="ko-KR" sz="1800">
                <a:ea typeface="굴림" pitchFamily="50" charset="-127"/>
              </a:rPr>
              <a:t>and </a:t>
            </a:r>
            <a:r>
              <a:rPr lang="el-GR" altLang="ko-KR" sz="1800" i="1">
                <a:ea typeface="굴림" pitchFamily="50" charset="-127"/>
              </a:rPr>
              <a:t>φ</a:t>
            </a:r>
            <a:r>
              <a:rPr lang="en-US" altLang="ko-KR" sz="1800" i="1" baseline="-25000">
                <a:ea typeface="굴림" pitchFamily="50" charset="-127"/>
              </a:rPr>
              <a:t>i</a:t>
            </a:r>
            <a:r>
              <a:rPr lang="en-US" altLang="ko-KR" sz="1800" i="1">
                <a:solidFill>
                  <a:srgbClr val="00B050"/>
                </a:solidFill>
                <a:ea typeface="굴림" pitchFamily="50" charset="-127"/>
              </a:rPr>
              <a:t>' </a:t>
            </a:r>
            <a:r>
              <a:rPr lang="en-US" altLang="ko-KR" sz="1800">
                <a:ea typeface="굴림" pitchFamily="50" charset="-127"/>
              </a:rPr>
              <a:t>: </a:t>
            </a:r>
            <a:r>
              <a:rPr lang="en-US" altLang="ko-KR" sz="1800" dirty="0">
                <a:ea typeface="굴림" pitchFamily="50" charset="-127"/>
              </a:rPr>
              <a:t>(x &lt; 2) &amp;&amp; (x + y </a:t>
            </a:r>
            <a:r>
              <a:rPr lang="en-US" altLang="ko-KR" sz="1800" b="1" dirty="0">
                <a:solidFill>
                  <a:srgbClr val="00B050"/>
                </a:solidFill>
                <a:ea typeface="굴림" pitchFamily="50" charset="-127"/>
              </a:rPr>
              <a:t>&lt;</a:t>
            </a:r>
            <a:r>
              <a:rPr lang="en-US" altLang="ko-KR" sz="1800" dirty="0">
                <a:ea typeface="굴림" pitchFamily="50" charset="-127"/>
              </a:rPr>
              <a:t> 2).   </a:t>
            </a:r>
          </a:p>
          <a:p>
            <a:pPr lvl="2">
              <a:buNone/>
            </a:pPr>
            <a:r>
              <a:rPr lang="en-US" altLang="ko-KR" sz="1800" dirty="0">
                <a:ea typeface="굴림" pitchFamily="50" charset="-127"/>
              </a:rPr>
              <a:t> 	One solution is x=1 and y=0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ko-KR" sz="2000" dirty="0">
                <a:ea typeface="굴림" pitchFamily="50" charset="-127"/>
              </a:rPr>
              <a:t>Repeat step 3 until all feasible execution paths are explored</a:t>
            </a:r>
          </a:p>
        </p:txBody>
      </p:sp>
      <p:sp>
        <p:nvSpPr>
          <p:cNvPr id="3" name="왼쪽 중괄호 2"/>
          <p:cNvSpPr/>
          <p:nvPr/>
        </p:nvSpPr>
        <p:spPr>
          <a:xfrm>
            <a:off x="683568" y="2852936"/>
            <a:ext cx="360040" cy="309634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7504" y="4006805"/>
            <a:ext cx="745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tx2"/>
                </a:solidFill>
              </a:rPr>
              <a:t>Itera</a:t>
            </a:r>
            <a:r>
              <a:rPr lang="en-US" altLang="ko-KR" dirty="0">
                <a:solidFill>
                  <a:schemeClr val="tx2"/>
                </a:solidFill>
              </a:rPr>
              <a:t>-</a:t>
            </a:r>
          </a:p>
          <a:p>
            <a:r>
              <a:rPr lang="en-US" altLang="ko-KR" dirty="0" err="1">
                <a:solidFill>
                  <a:schemeClr val="tx2"/>
                </a:solidFill>
              </a:rPr>
              <a:t>tions</a:t>
            </a:r>
            <a:endParaRPr lang="ko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803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MOONZOO@EDKHRHUXAVWXY5M7" val="315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5653</TotalTime>
  <Words>7520</Words>
  <Application>Microsoft Office PowerPoint</Application>
  <PresentationFormat>화면 슬라이드 쇼(4:3)</PresentationFormat>
  <Paragraphs>1490</Paragraphs>
  <Slides>59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59</vt:i4>
      </vt:variant>
    </vt:vector>
  </HeadingPairs>
  <TitlesOfParts>
    <vt:vector size="78" baseType="lpstr">
      <vt:lpstr>Microsoft Sans Serif</vt:lpstr>
      <vt:lpstr>Arial</vt:lpstr>
      <vt:lpstr>굴림</vt:lpstr>
      <vt:lpstr>나눔스퀘어</vt:lpstr>
      <vt:lpstr>Wingdings</vt:lpstr>
      <vt:lpstr>나눔바른고딕</vt:lpstr>
      <vt:lpstr>Calibri</vt:lpstr>
      <vt:lpstr>HY헤드라인M</vt:lpstr>
      <vt:lpstr>cmsy10</vt:lpstr>
      <vt:lpstr>맑은 고딕</vt:lpstr>
      <vt:lpstr>Consolas</vt:lpstr>
      <vt:lpstr>Calibri Light</vt:lpstr>
      <vt:lpstr>Symbol</vt:lpstr>
      <vt:lpstr>Times New Roman</vt:lpstr>
      <vt:lpstr>Courier New</vt:lpstr>
      <vt:lpstr>나눔스퀘어 Bold</vt:lpstr>
      <vt:lpstr>Office 테마</vt:lpstr>
      <vt:lpstr>2_Office 테마</vt:lpstr>
      <vt:lpstr>1_Office 테마</vt:lpstr>
      <vt:lpstr>Automated Software Analysis Techniques For High Reliability:  A Concolic Testing Approach </vt:lpstr>
      <vt:lpstr>Contents</vt:lpstr>
      <vt:lpstr>Main Target of Automated SW Analysis</vt:lpstr>
      <vt:lpstr>Automated Software Analysis Techniques</vt:lpstr>
      <vt:lpstr>Hierarchy of SW Coverages</vt:lpstr>
      <vt:lpstr>Weaknesses of the Branch Coverage  </vt:lpstr>
      <vt:lpstr>Dynamic v.s. Static Analysis</vt:lpstr>
      <vt:lpstr>Concolic Approach</vt:lpstr>
      <vt:lpstr>Overview of Concolic Testing Process</vt:lpstr>
      <vt:lpstr>Concolic Testing Example</vt:lpstr>
      <vt:lpstr>Concolic Testing Example’</vt:lpstr>
      <vt:lpstr>Example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Concolic Testing</vt:lpstr>
      <vt:lpstr>4 Test Inputs Generated</vt:lpstr>
      <vt:lpstr>PowerPoint 프레젠테이션</vt:lpstr>
      <vt:lpstr>Concolic Testing the Triangle Program</vt:lpstr>
      <vt:lpstr>Summary: Concolic Testing</vt:lpstr>
      <vt:lpstr>Concolic Testing Tools</vt:lpstr>
      <vt:lpstr>Case Study: Busybox </vt:lpstr>
      <vt:lpstr>Busybox Testing Result  </vt:lpstr>
      <vt:lpstr>Result of grep</vt:lpstr>
      <vt:lpstr>Test Oracles</vt:lpstr>
      <vt:lpstr>PowerPoint 프레젠테이션</vt:lpstr>
      <vt:lpstr>SAGE: Whitebox Fuzzing for Security Testing @ Microsoft </vt:lpstr>
      <vt:lpstr>Microsoft Security Risk Detection</vt:lpstr>
      <vt:lpstr> 2016 Aug DARPA Cyber Grand Challenge  -the world’s 1st all-machine hacking tournament </vt:lpstr>
      <vt:lpstr>PowerPoint 프레젠테이션</vt:lpstr>
      <vt:lpstr>PowerPoint 프레젠테이션</vt:lpstr>
      <vt:lpstr>PowerPoint 프레젠테이션</vt:lpstr>
      <vt:lpstr>Fuzzing vs. Concolic Testing</vt:lpstr>
      <vt:lpstr>Model Checking vs. Concolic Testing</vt:lpstr>
      <vt:lpstr>Various Automated SW Analysis Techniques Have  Its Own Pros/Cons and Its Best Uses !!!  </vt:lpstr>
      <vt:lpstr>Future Direction</vt:lpstr>
      <vt:lpstr>Conclusion</vt:lpstr>
    </vt:vector>
  </TitlesOfParts>
  <Company>CS Dept. KAIST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Moonzoo Kim</dc:creator>
  <cp:lastModifiedBy>Windows 사용자</cp:lastModifiedBy>
  <cp:revision>770</cp:revision>
  <cp:lastPrinted>2010-11-01T07:19:37Z</cp:lastPrinted>
  <dcterms:created xsi:type="dcterms:W3CDTF">2008-08-23T08:36:32Z</dcterms:created>
  <dcterms:modified xsi:type="dcterms:W3CDTF">2023-05-23T06:18:39Z</dcterms:modified>
</cp:coreProperties>
</file>